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46"/>
  </p:notesMasterIdLst>
  <p:handoutMasterIdLst>
    <p:handoutMasterId r:id="rId47"/>
  </p:handoutMasterIdLst>
  <p:sldIdLst>
    <p:sldId id="296" r:id="rId3"/>
    <p:sldId id="366" r:id="rId4"/>
    <p:sldId id="371" r:id="rId5"/>
    <p:sldId id="435" r:id="rId6"/>
    <p:sldId id="374" r:id="rId7"/>
    <p:sldId id="2147483008" r:id="rId8"/>
    <p:sldId id="2147483009" r:id="rId9"/>
    <p:sldId id="393" r:id="rId10"/>
    <p:sldId id="2147483010" r:id="rId11"/>
    <p:sldId id="299" r:id="rId12"/>
    <p:sldId id="317" r:id="rId13"/>
    <p:sldId id="388" r:id="rId14"/>
    <p:sldId id="368" r:id="rId15"/>
    <p:sldId id="369" r:id="rId16"/>
    <p:sldId id="437" r:id="rId17"/>
    <p:sldId id="372" r:id="rId18"/>
    <p:sldId id="377" r:id="rId19"/>
    <p:sldId id="302" r:id="rId20"/>
    <p:sldId id="363" r:id="rId21"/>
    <p:sldId id="392" r:id="rId22"/>
    <p:sldId id="316" r:id="rId23"/>
    <p:sldId id="400" r:id="rId24"/>
    <p:sldId id="318" r:id="rId25"/>
    <p:sldId id="438" r:id="rId26"/>
    <p:sldId id="2096975614" r:id="rId27"/>
    <p:sldId id="2978" r:id="rId28"/>
    <p:sldId id="4299" r:id="rId29"/>
    <p:sldId id="401" r:id="rId30"/>
    <p:sldId id="378" r:id="rId31"/>
    <p:sldId id="389" r:id="rId32"/>
    <p:sldId id="390" r:id="rId33"/>
    <p:sldId id="380" r:id="rId34"/>
    <p:sldId id="257" r:id="rId35"/>
    <p:sldId id="259" r:id="rId36"/>
    <p:sldId id="263" r:id="rId37"/>
    <p:sldId id="298" r:id="rId38"/>
    <p:sldId id="352" r:id="rId39"/>
    <p:sldId id="391" r:id="rId40"/>
    <p:sldId id="256" r:id="rId41"/>
    <p:sldId id="436" r:id="rId42"/>
    <p:sldId id="362" r:id="rId43"/>
    <p:sldId id="6747" r:id="rId44"/>
    <p:sldId id="398" r:id="rId45"/>
  </p:sldIdLst>
  <p:sldSz cx="9144000" cy="6858000" type="screen4x3"/>
  <p:notesSz cx="6858000" cy="9144000"/>
  <p:defaultTextStyle>
    <a:defPPr>
      <a:defRPr lang="it-IT"/>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711" autoAdjust="0"/>
    <p:restoredTop sz="94720"/>
  </p:normalViewPr>
  <p:slideViewPr>
    <p:cSldViewPr snapToGrid="0" snapToObjects="1">
      <p:cViewPr varScale="1">
        <p:scale>
          <a:sx n="70" d="100"/>
          <a:sy n="70" d="100"/>
        </p:scale>
        <p:origin x="1260" y="60"/>
      </p:cViewPr>
      <p:guideLst>
        <p:guide orient="horz" pos="2160"/>
        <p:guide pos="2880"/>
      </p:guideLst>
    </p:cSldViewPr>
  </p:slideViewPr>
  <p:outlineViewPr>
    <p:cViewPr>
      <p:scale>
        <a:sx n="33" d="100"/>
        <a:sy n="33" d="100"/>
      </p:scale>
      <p:origin x="0" y="-35696"/>
    </p:cViewPr>
  </p:outlineViewPr>
  <p:notesTextViewPr>
    <p:cViewPr>
      <p:scale>
        <a:sx n="100" d="100"/>
        <a:sy n="100" d="100"/>
      </p:scale>
      <p:origin x="0" y="0"/>
    </p:cViewPr>
  </p:notesTextViewPr>
  <p:sorterViewPr>
    <p:cViewPr>
      <p:scale>
        <a:sx n="1" d="1"/>
        <a:sy n="1" d="1"/>
      </p:scale>
      <p:origin x="0" y="-12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07C20ABA-DBFC-5339-759B-2C4736FEA333}"/>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109" charset="-128"/>
              </a:defRPr>
            </a:lvl1pPr>
          </a:lstStyle>
          <a:p>
            <a:pPr>
              <a:defRPr/>
            </a:pPr>
            <a:endParaRPr lang="it-IT"/>
          </a:p>
        </p:txBody>
      </p:sp>
      <p:sp>
        <p:nvSpPr>
          <p:cNvPr id="3" name="Segnaposto data 2">
            <a:extLst>
              <a:ext uri="{FF2B5EF4-FFF2-40B4-BE49-F238E27FC236}">
                <a16:creationId xmlns:a16="http://schemas.microsoft.com/office/drawing/2014/main" id="{C3025B72-5822-57F4-A284-3CD56512C55C}"/>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09" charset="-128"/>
              </a:defRPr>
            </a:lvl1pPr>
          </a:lstStyle>
          <a:p>
            <a:pPr>
              <a:defRPr/>
            </a:pPr>
            <a:fld id="{FC6E06CF-33AB-F046-8A1C-CD0D207040FD}" type="datetime1">
              <a:rPr lang="it-IT"/>
              <a:pPr>
                <a:defRPr/>
              </a:pPr>
              <a:t>05/03/2025</a:t>
            </a:fld>
            <a:endParaRPr lang="it-IT"/>
          </a:p>
        </p:txBody>
      </p:sp>
      <p:sp>
        <p:nvSpPr>
          <p:cNvPr id="4" name="Segnaposto piè di pagina 3">
            <a:extLst>
              <a:ext uri="{FF2B5EF4-FFF2-40B4-BE49-F238E27FC236}">
                <a16:creationId xmlns:a16="http://schemas.microsoft.com/office/drawing/2014/main" id="{3C04B9EB-8CF8-BC75-4463-ACA86DC13431}"/>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09" charset="-128"/>
              </a:defRPr>
            </a:lvl1pPr>
          </a:lstStyle>
          <a:p>
            <a:pPr>
              <a:defRPr/>
            </a:pPr>
            <a:endParaRPr lang="it-IT"/>
          </a:p>
        </p:txBody>
      </p:sp>
      <p:sp>
        <p:nvSpPr>
          <p:cNvPr id="5" name="Segnaposto numero diapositiva 4">
            <a:extLst>
              <a:ext uri="{FF2B5EF4-FFF2-40B4-BE49-F238E27FC236}">
                <a16:creationId xmlns:a16="http://schemas.microsoft.com/office/drawing/2014/main" id="{8667608F-7CF4-A456-87F3-EE0A58F6155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28D86B4-1779-2142-A002-78433F35AFBF}" type="slidenum">
              <a:rPr lang="it-IT" altLang="it-IT"/>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4T13:02:31.62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4T13:02:32.13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4T13:03:50.60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DF54E14-B39B-4577-F1D8-6D613DCA9D6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109" charset="0"/>
                <a:ea typeface="ＭＳ Ｐゴシック" pitchFamily="-109" charset="-128"/>
              </a:defRPr>
            </a:lvl1pPr>
          </a:lstStyle>
          <a:p>
            <a:pPr>
              <a:defRPr/>
            </a:pPr>
            <a:endParaRPr lang="en-US"/>
          </a:p>
        </p:txBody>
      </p:sp>
      <p:sp>
        <p:nvSpPr>
          <p:cNvPr id="3" name="Segnaposto data 2">
            <a:extLst>
              <a:ext uri="{FF2B5EF4-FFF2-40B4-BE49-F238E27FC236}">
                <a16:creationId xmlns:a16="http://schemas.microsoft.com/office/drawing/2014/main" id="{5A0EC533-54F6-2B72-68B8-E5C59EA3A06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109" charset="0"/>
                <a:ea typeface="ＭＳ Ｐゴシック" pitchFamily="-109" charset="-128"/>
              </a:defRPr>
            </a:lvl1pPr>
          </a:lstStyle>
          <a:p>
            <a:pPr>
              <a:defRPr/>
            </a:pPr>
            <a:fld id="{FF3EE8E9-74E6-FB49-973E-B41701E994F6}" type="datetime1">
              <a:rPr lang="it-IT"/>
              <a:pPr>
                <a:defRPr/>
              </a:pPr>
              <a:t>05/03/2025</a:t>
            </a:fld>
            <a:endParaRPr lang="en-US"/>
          </a:p>
        </p:txBody>
      </p:sp>
      <p:sp>
        <p:nvSpPr>
          <p:cNvPr id="4" name="Segnaposto immagine diapositiva 3">
            <a:extLst>
              <a:ext uri="{FF2B5EF4-FFF2-40B4-BE49-F238E27FC236}">
                <a16:creationId xmlns:a16="http://schemas.microsoft.com/office/drawing/2014/main" id="{A925FACA-597E-C14F-FCDB-1D7A726D14D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Segnaposto note 4">
            <a:extLst>
              <a:ext uri="{FF2B5EF4-FFF2-40B4-BE49-F238E27FC236}">
                <a16:creationId xmlns:a16="http://schemas.microsoft.com/office/drawing/2014/main" id="{E5C87235-50FC-7CA2-6C7B-A9EDB8E13C3E}"/>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US" noProof="0"/>
          </a:p>
        </p:txBody>
      </p:sp>
      <p:sp>
        <p:nvSpPr>
          <p:cNvPr id="6" name="Segnaposto piè di pagina 5">
            <a:extLst>
              <a:ext uri="{FF2B5EF4-FFF2-40B4-BE49-F238E27FC236}">
                <a16:creationId xmlns:a16="http://schemas.microsoft.com/office/drawing/2014/main" id="{574E442B-05D0-99AF-87BF-EBD76C214F1F}"/>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109" charset="0"/>
                <a:ea typeface="ＭＳ Ｐゴシック" pitchFamily="-109" charset="-128"/>
              </a:defRPr>
            </a:lvl1pPr>
          </a:lstStyle>
          <a:p>
            <a:pPr>
              <a:defRPr/>
            </a:pPr>
            <a:endParaRPr lang="en-US"/>
          </a:p>
        </p:txBody>
      </p:sp>
      <p:sp>
        <p:nvSpPr>
          <p:cNvPr id="7" name="Segnaposto numero diapositiva 6">
            <a:extLst>
              <a:ext uri="{FF2B5EF4-FFF2-40B4-BE49-F238E27FC236}">
                <a16:creationId xmlns:a16="http://schemas.microsoft.com/office/drawing/2014/main" id="{67587CC9-5BBF-E38F-6331-0EACE629A07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D53B8C6-F953-4341-A39F-37C6A296587C}" type="slidenum">
              <a:rPr lang="en-US" altLang="it-IT"/>
              <a:pPr/>
              <a:t>‹N›</a:t>
            </a:fld>
            <a:endParaRPr lang="en-US" altLang="it-IT"/>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itchFamily="-10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4ECC18B-F261-5D88-2ABF-600491B15EC0}"/>
              </a:ext>
            </a:extLst>
          </p:cNvPr>
          <p:cNvSpPr>
            <a:spLocks noGrp="1" noRot="1" noChangeAspect="1" noChangeArrowheads="1" noTextEdit="1"/>
          </p:cNvSpPr>
          <p:nvPr>
            <p:ph type="sldImg"/>
          </p:nvPr>
        </p:nvSpPr>
        <p:spPr bwMode="auto">
          <a:xfrm>
            <a:off x="1300163" y="800100"/>
            <a:ext cx="4259262" cy="3194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4D325391-09F1-FBC7-F5B6-294CED7D6DE2}"/>
              </a:ext>
            </a:extLst>
          </p:cNvPr>
          <p:cNvSpPr>
            <a:spLocks noGrp="1" noChangeArrowheads="1"/>
          </p:cNvSpPr>
          <p:nvPr>
            <p:ph type="body" idx="1"/>
          </p:nvPr>
        </p:nvSpPr>
        <p:spPr bwMode="auto">
          <a:xfrm>
            <a:off x="1095375" y="4346575"/>
            <a:ext cx="4679950" cy="384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it-IT"/>
          </a:p>
        </p:txBody>
      </p:sp>
      <p:sp>
        <p:nvSpPr>
          <p:cNvPr id="60420" name="Text Box 4">
            <a:extLst>
              <a:ext uri="{FF2B5EF4-FFF2-40B4-BE49-F238E27FC236}">
                <a16:creationId xmlns:a16="http://schemas.microsoft.com/office/drawing/2014/main" id="{5C712E36-E5C2-8EBA-7B73-F38528FD9C48}"/>
              </a:ext>
            </a:extLst>
          </p:cNvPr>
          <p:cNvSpPr txBox="1">
            <a:spLocks noChangeArrowheads="1"/>
          </p:cNvSpPr>
          <p:nvPr/>
        </p:nvSpPr>
        <p:spPr bwMode="auto">
          <a:xfrm>
            <a:off x="6670675" y="8820150"/>
            <a:ext cx="185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42" tIns="45770" rIns="91542" bIns="45770" anchor="ctr">
            <a:spAutoFit/>
          </a:bodyPr>
          <a:lstStyle>
            <a:lvl1pPr defTabSz="909638">
              <a:defRPr>
                <a:solidFill>
                  <a:schemeClr val="tx1"/>
                </a:solidFill>
                <a:latin typeface="Arial" panose="020B0604020202020204" pitchFamily="34" charset="0"/>
                <a:ea typeface="ＭＳ Ｐゴシック" panose="020B0600070205080204" pitchFamily="34" charset="-128"/>
              </a:defRPr>
            </a:lvl1pPr>
            <a:lvl2pPr marL="742950" indent="-285750" defTabSz="909638">
              <a:defRPr>
                <a:solidFill>
                  <a:schemeClr val="tx1"/>
                </a:solidFill>
                <a:latin typeface="Arial" panose="020B0604020202020204" pitchFamily="34" charset="0"/>
                <a:ea typeface="ＭＳ Ｐゴシック" panose="020B0600070205080204" pitchFamily="34" charset="-128"/>
              </a:defRPr>
            </a:lvl2pPr>
            <a:lvl3pPr marL="1143000" indent="-228600" defTabSz="909638">
              <a:defRPr>
                <a:solidFill>
                  <a:schemeClr val="tx1"/>
                </a:solidFill>
                <a:latin typeface="Arial" panose="020B0604020202020204" pitchFamily="34" charset="0"/>
                <a:ea typeface="ＭＳ Ｐゴシック" panose="020B0600070205080204" pitchFamily="34" charset="-128"/>
              </a:defRPr>
            </a:lvl3pPr>
            <a:lvl4pPr marL="1600200" indent="-228600" defTabSz="909638">
              <a:defRPr>
                <a:solidFill>
                  <a:schemeClr val="tx1"/>
                </a:solidFill>
                <a:latin typeface="Arial" panose="020B0604020202020204" pitchFamily="34" charset="0"/>
                <a:ea typeface="ＭＳ Ｐゴシック" panose="020B0600070205080204" pitchFamily="34" charset="-128"/>
              </a:defRPr>
            </a:lvl4pPr>
            <a:lvl5pPr marL="2057400" indent="-228600" defTabSz="909638">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it-IT" sz="1600" b="1">
              <a:latin typeface="Calibri" panose="020F0502020204030204" pitchFamily="34" charset="0"/>
            </a:endParaRPr>
          </a:p>
        </p:txBody>
      </p:sp>
      <p:sp>
        <p:nvSpPr>
          <p:cNvPr id="60421" name="Text Box 5">
            <a:extLst>
              <a:ext uri="{FF2B5EF4-FFF2-40B4-BE49-F238E27FC236}">
                <a16:creationId xmlns:a16="http://schemas.microsoft.com/office/drawing/2014/main" id="{CA4F353F-3CE6-66BA-FDF1-6263860DE706}"/>
              </a:ext>
            </a:extLst>
          </p:cNvPr>
          <p:cNvSpPr txBox="1">
            <a:spLocks noChangeArrowheads="1"/>
          </p:cNvSpPr>
          <p:nvPr/>
        </p:nvSpPr>
        <p:spPr bwMode="auto">
          <a:xfrm>
            <a:off x="6218238" y="8045450"/>
            <a:ext cx="185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42" tIns="45770" rIns="91542" bIns="45770" anchor="ctr">
            <a:spAutoFit/>
          </a:bodyPr>
          <a:lstStyle>
            <a:lvl1pPr defTabSz="909638">
              <a:defRPr>
                <a:solidFill>
                  <a:schemeClr val="tx1"/>
                </a:solidFill>
                <a:latin typeface="Arial" panose="020B0604020202020204" pitchFamily="34" charset="0"/>
                <a:ea typeface="ＭＳ Ｐゴシック" panose="020B0600070205080204" pitchFamily="34" charset="-128"/>
              </a:defRPr>
            </a:lvl1pPr>
            <a:lvl2pPr marL="742950" indent="-285750" defTabSz="909638">
              <a:defRPr>
                <a:solidFill>
                  <a:schemeClr val="tx1"/>
                </a:solidFill>
                <a:latin typeface="Arial" panose="020B0604020202020204" pitchFamily="34" charset="0"/>
                <a:ea typeface="ＭＳ Ｐゴシック" panose="020B0600070205080204" pitchFamily="34" charset="-128"/>
              </a:defRPr>
            </a:lvl2pPr>
            <a:lvl3pPr marL="1143000" indent="-228600" defTabSz="909638">
              <a:defRPr>
                <a:solidFill>
                  <a:schemeClr val="tx1"/>
                </a:solidFill>
                <a:latin typeface="Arial" panose="020B0604020202020204" pitchFamily="34" charset="0"/>
                <a:ea typeface="ＭＳ Ｐゴシック" panose="020B0600070205080204" pitchFamily="34" charset="-128"/>
              </a:defRPr>
            </a:lvl3pPr>
            <a:lvl4pPr marL="1600200" indent="-228600" defTabSz="909638">
              <a:defRPr>
                <a:solidFill>
                  <a:schemeClr val="tx1"/>
                </a:solidFill>
                <a:latin typeface="Arial" panose="020B0604020202020204" pitchFamily="34" charset="0"/>
                <a:ea typeface="ＭＳ Ｐゴシック" panose="020B0600070205080204" pitchFamily="34" charset="-128"/>
              </a:defRPr>
            </a:lvl4pPr>
            <a:lvl5pPr marL="2057400" indent="-228600" defTabSz="909638">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it-IT" sz="1600" b="1">
              <a:latin typeface="Calibri" panose="020F0502020204030204" pitchFamily="34" charset="0"/>
            </a:endParaRPr>
          </a:p>
        </p:txBody>
      </p:sp>
      <p:sp>
        <p:nvSpPr>
          <p:cNvPr id="60422" name="Text Box 6">
            <a:extLst>
              <a:ext uri="{FF2B5EF4-FFF2-40B4-BE49-F238E27FC236}">
                <a16:creationId xmlns:a16="http://schemas.microsoft.com/office/drawing/2014/main" id="{2E101F16-2A52-3232-F871-05C2E5A3D6EC}"/>
              </a:ext>
            </a:extLst>
          </p:cNvPr>
          <p:cNvSpPr txBox="1">
            <a:spLocks noChangeArrowheads="1"/>
          </p:cNvSpPr>
          <p:nvPr/>
        </p:nvSpPr>
        <p:spPr bwMode="auto">
          <a:xfrm>
            <a:off x="6599238" y="8910638"/>
            <a:ext cx="258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42" tIns="45770" rIns="91542" bIns="45770" anchor="ctr">
            <a:spAutoFit/>
          </a:bodyPr>
          <a:lstStyle>
            <a:lvl1pPr defTabSz="909638">
              <a:defRPr>
                <a:solidFill>
                  <a:schemeClr val="tx1"/>
                </a:solidFill>
                <a:latin typeface="Arial" panose="020B0604020202020204" pitchFamily="34" charset="0"/>
                <a:ea typeface="ＭＳ Ｐゴシック" panose="020B0600070205080204" pitchFamily="34" charset="-128"/>
              </a:defRPr>
            </a:lvl1pPr>
            <a:lvl2pPr marL="742950" indent="-285750" defTabSz="909638">
              <a:defRPr>
                <a:solidFill>
                  <a:schemeClr val="tx1"/>
                </a:solidFill>
                <a:latin typeface="Arial" panose="020B0604020202020204" pitchFamily="34" charset="0"/>
                <a:ea typeface="ＭＳ Ｐゴシック" panose="020B0600070205080204" pitchFamily="34" charset="-128"/>
              </a:defRPr>
            </a:lvl2pPr>
            <a:lvl3pPr marL="1143000" indent="-228600" defTabSz="909638">
              <a:defRPr>
                <a:solidFill>
                  <a:schemeClr val="tx1"/>
                </a:solidFill>
                <a:latin typeface="Arial" panose="020B0604020202020204" pitchFamily="34" charset="0"/>
                <a:ea typeface="ＭＳ Ｐゴシック" panose="020B0600070205080204" pitchFamily="34" charset="-128"/>
              </a:defRPr>
            </a:lvl3pPr>
            <a:lvl4pPr marL="1600200" indent="-228600" defTabSz="909638">
              <a:defRPr>
                <a:solidFill>
                  <a:schemeClr val="tx1"/>
                </a:solidFill>
                <a:latin typeface="Arial" panose="020B0604020202020204" pitchFamily="34" charset="0"/>
                <a:ea typeface="ＭＳ Ｐゴシック" panose="020B0600070205080204" pitchFamily="34" charset="-128"/>
              </a:defRPr>
            </a:lvl4pPr>
            <a:lvl5pPr marL="2057400" indent="-228600" defTabSz="909638">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it-IT" sz="1000" i="1">
                <a:latin typeface="Calibri" panose="020F0502020204030204" pitchFamily="34" charset="0"/>
              </a:rPr>
              <a:t>1</a:t>
            </a:r>
            <a:endParaRPr lang="en-US" altLang="it-IT" sz="1600" b="1">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a:extLst>
              <a:ext uri="{FF2B5EF4-FFF2-40B4-BE49-F238E27FC236}">
                <a16:creationId xmlns:a16="http://schemas.microsoft.com/office/drawing/2014/main" id="{3D3B1A4D-9EA6-7CEF-C7CF-0DFE8F46DB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a:extLst>
              <a:ext uri="{FF2B5EF4-FFF2-40B4-BE49-F238E27FC236}">
                <a16:creationId xmlns:a16="http://schemas.microsoft.com/office/drawing/2014/main" id="{86BD2806-3DF6-83B2-7FA4-72A7E6F90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Between 1970 and 2000, life expectancy in the United States increased by 6.0 years overall, with 3.9 years of the increase due to reductions in mortality from cardiovascular causes. The data are from the Centers for Disease Control and Prevention.</a:t>
            </a:r>
            <a:r>
              <a:rPr lang="fr-FR" altLang="en-US"/>
              <a:t> </a:t>
            </a:r>
            <a:endParaRPr lang="it-IT" altLang="en-US"/>
          </a:p>
        </p:txBody>
      </p:sp>
      <p:sp>
        <p:nvSpPr>
          <p:cNvPr id="24580" name="Segnaposto numero diapositiva 3">
            <a:extLst>
              <a:ext uri="{FF2B5EF4-FFF2-40B4-BE49-F238E27FC236}">
                <a16:creationId xmlns:a16="http://schemas.microsoft.com/office/drawing/2014/main" id="{0F5800E8-D0FA-434D-E117-5DF7D289E6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EEB2CB-2836-CD44-A0DD-2695AFA34471}" type="slidenum">
              <a:rPr lang="it-IT" altLang="en-US"/>
              <a:pPr/>
              <a:t>3</a:t>
            </a:fld>
            <a:endParaRPr lang="it-I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EA714A4-123C-1A72-658F-C9D5BB0D10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9D55E1E9-4BA4-828B-A191-BAC545CD14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lstStyle/>
          <a:p>
            <a:endParaRPr lang="en-GB" altLang="it-IT">
              <a:latin typeface="Calibri Regolar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a:extLst>
              <a:ext uri="{FF2B5EF4-FFF2-40B4-BE49-F238E27FC236}">
                <a16:creationId xmlns:a16="http://schemas.microsoft.com/office/drawing/2014/main" id="{CC423655-082D-4B4C-97C7-58041291B9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egnaposto note 2">
            <a:extLst>
              <a:ext uri="{FF2B5EF4-FFF2-40B4-BE49-F238E27FC236}">
                <a16:creationId xmlns:a16="http://schemas.microsoft.com/office/drawing/2014/main" id="{C54398DD-B123-00D8-EA87-0136C9ED5B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91436" tIns="45717" rIns="91436" bIns="45717"/>
          <a:lstStyle/>
          <a:p>
            <a:r>
              <a:rPr lang="it-IT" altLang="it-IT">
                <a:latin typeface="Calibri Regolare"/>
              </a:rPr>
              <a:t>Per dare un esempio della complementarietà di genetica e stile di vita basta pensare alla razza dei Pima Indians. Quelli che vivono in Messico hanno un’incidenza del diabete pari circa all’8%, mentre quelli che sono emigrati negli Stati Uniti, dove lo stile di vita è più sedentario e l’accesso al cibo energetico (grasso) è più semplice, hanno un’incidenza di diabete che raggiunge il 50%.</a:t>
            </a:r>
          </a:p>
          <a:p>
            <a:endParaRPr lang="it-IT" altLang="it-IT">
              <a:latin typeface="Calibri Regolare"/>
            </a:endParaRPr>
          </a:p>
        </p:txBody>
      </p:sp>
      <p:sp>
        <p:nvSpPr>
          <p:cNvPr id="63492" name="Segnaposto numero diapositiva 3">
            <a:extLst>
              <a:ext uri="{FF2B5EF4-FFF2-40B4-BE49-F238E27FC236}">
                <a16:creationId xmlns:a16="http://schemas.microsoft.com/office/drawing/2014/main" id="{60EFC134-6EF7-0FA4-E11D-FDB2058ECE5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7" rIns="91436" bIns="45717" anchor="b"/>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0F47D0E0-6BC6-D746-80CF-4DC75B0DAFE2}" type="slidenum">
              <a:rPr lang="it-IT" altLang="it-IT" sz="1200">
                <a:solidFill>
                  <a:srgbClr val="000000"/>
                </a:solidFill>
                <a:latin typeface="Calibri Regolare"/>
              </a:rPr>
              <a:pPr algn="r" eaLnBrk="1" hangingPunct="1"/>
              <a:t>14</a:t>
            </a:fld>
            <a:endParaRPr lang="it-IT" altLang="it-IT" sz="1200">
              <a:solidFill>
                <a:srgbClr val="000000"/>
              </a:solidFill>
              <a:latin typeface="Calibri Regolar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a:extLst>
              <a:ext uri="{FF2B5EF4-FFF2-40B4-BE49-F238E27FC236}">
                <a16:creationId xmlns:a16="http://schemas.microsoft.com/office/drawing/2014/main" id="{5DE53197-EC51-402F-E752-E694ADF90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a:extLst>
              <a:ext uri="{FF2B5EF4-FFF2-40B4-BE49-F238E27FC236}">
                <a16:creationId xmlns:a16="http://schemas.microsoft.com/office/drawing/2014/main" id="{2F97D524-6B70-B47F-B32A-31368F6DAB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it-IT" altLang="en-US"/>
              <a:t>Fattori di rischio comuni per cancro e malattie CV: fumo, dieta, attività fisica</a:t>
            </a:r>
          </a:p>
          <a:p>
            <a:pPr eaLnBrk="1" hangingPunct="1">
              <a:spcBef>
                <a:spcPct val="0"/>
              </a:spcBef>
            </a:pPr>
            <a:r>
              <a:rPr lang="it-IT" altLang="en-US"/>
              <a:t>Modificata da “DIET, PHYSICAL ACTIVITY AND CARDIOVASCULAR DISEASE PREVENTION IN EUROPE European Heart Network 2011”</a:t>
            </a:r>
          </a:p>
        </p:txBody>
      </p:sp>
      <p:sp>
        <p:nvSpPr>
          <p:cNvPr id="65540" name="Segnaposto numero diapositiva 3">
            <a:extLst>
              <a:ext uri="{FF2B5EF4-FFF2-40B4-BE49-F238E27FC236}">
                <a16:creationId xmlns:a16="http://schemas.microsoft.com/office/drawing/2014/main" id="{986A2C1F-7813-A39C-F3B3-E86F896F58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4B3E535-AEC7-6244-8D0B-D1A4D30271BF}" type="slidenum">
              <a:rPr lang="it-IT" altLang="en-US"/>
              <a:pPr/>
              <a:t>16</a:t>
            </a:fld>
            <a:endParaRPr lang="it-IT"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a:extLst>
              <a:ext uri="{FF2B5EF4-FFF2-40B4-BE49-F238E27FC236}">
                <a16:creationId xmlns:a16="http://schemas.microsoft.com/office/drawing/2014/main" id="{4A2FAB91-0EF1-E87A-C4D3-7EC5F23BA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Segnaposto note 2">
            <a:extLst>
              <a:ext uri="{FF2B5EF4-FFF2-40B4-BE49-F238E27FC236}">
                <a16:creationId xmlns:a16="http://schemas.microsoft.com/office/drawing/2014/main" id="{0B7EA682-30FF-8410-0BAF-44E5C40101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Total Cardiovascular Risk Assessment</a:t>
            </a:r>
            <a:endParaRPr lang="en-GB" altLang="it-IT"/>
          </a:p>
        </p:txBody>
      </p:sp>
      <p:sp>
        <p:nvSpPr>
          <p:cNvPr id="66564" name="Segnaposto numero diapositiva 3">
            <a:extLst>
              <a:ext uri="{FF2B5EF4-FFF2-40B4-BE49-F238E27FC236}">
                <a16:creationId xmlns:a16="http://schemas.microsoft.com/office/drawing/2014/main" id="{6D3D7E11-38D7-C2CB-3A05-CBB5F89825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36885B-460C-0548-A04E-675608DFC613}" type="slidenum">
              <a:rPr lang="it-IT" altLang="it-IT">
                <a:latin typeface="Calibri" panose="020F0502020204030204" pitchFamily="34" charset="0"/>
              </a:rPr>
              <a:pPr/>
              <a:t>18</a:t>
            </a:fld>
            <a:endParaRPr lang="it-IT" altLang="it-IT">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egnaposto immagine diapositiva 1">
            <a:extLst>
              <a:ext uri="{FF2B5EF4-FFF2-40B4-BE49-F238E27FC236}">
                <a16:creationId xmlns:a16="http://schemas.microsoft.com/office/drawing/2014/main" id="{7DA4F94A-77AB-DEAC-2A03-C7E4805F0797}"/>
              </a:ext>
            </a:extLst>
          </p:cNvPr>
          <p:cNvSpPr>
            <a:spLocks noGrp="1" noRot="1" noChangeAspect="1" noChangeArrowheads="1" noTextEdit="1"/>
          </p:cNvSpPr>
          <p:nvPr>
            <p:ph type="sldImg"/>
          </p:nvPr>
        </p:nvSpPr>
        <p:spPr>
          <a:ln/>
        </p:spPr>
      </p:sp>
      <p:sp>
        <p:nvSpPr>
          <p:cNvPr id="133123" name="Segnaposto note 2">
            <a:extLst>
              <a:ext uri="{FF2B5EF4-FFF2-40B4-BE49-F238E27FC236}">
                <a16:creationId xmlns:a16="http://schemas.microsoft.com/office/drawing/2014/main" id="{49DCCF28-FB89-A887-9D24-87EB1D6260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it-IT" altLang="it-IT">
              <a:latin typeface="Arial" panose="020B0604020202020204" pitchFamily="34" charset="0"/>
            </a:endParaRPr>
          </a:p>
        </p:txBody>
      </p:sp>
      <p:sp>
        <p:nvSpPr>
          <p:cNvPr id="133124" name="Segnaposto numero diapositiva 3">
            <a:extLst>
              <a:ext uri="{FF2B5EF4-FFF2-40B4-BE49-F238E27FC236}">
                <a16:creationId xmlns:a16="http://schemas.microsoft.com/office/drawing/2014/main" id="{D173B6C8-875B-D0D2-BD18-68F8A7BB25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FEE308-BA64-4BA5-A1C0-36AD579CC360}" type="slidenum">
              <a:rPr lang="it-IT" altLang="it-IT" smtClean="0"/>
              <a:pPr/>
              <a:t>26</a:t>
            </a:fld>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egnaposto immagine diapositiva 1">
            <a:extLst>
              <a:ext uri="{FF2B5EF4-FFF2-40B4-BE49-F238E27FC236}">
                <a16:creationId xmlns:a16="http://schemas.microsoft.com/office/drawing/2014/main" id="{E389EA92-8702-4567-9033-01F3BD2C32CE}"/>
              </a:ext>
            </a:extLst>
          </p:cNvPr>
          <p:cNvSpPr>
            <a:spLocks noGrp="1" noRot="1" noChangeAspect="1" noChangeArrowheads="1" noTextEdit="1"/>
          </p:cNvSpPr>
          <p:nvPr>
            <p:ph type="sldImg"/>
          </p:nvPr>
        </p:nvSpPr>
        <p:spPr>
          <a:ln/>
        </p:spPr>
      </p:sp>
      <p:sp>
        <p:nvSpPr>
          <p:cNvPr id="197635" name="Segnaposto note 2">
            <a:extLst>
              <a:ext uri="{FF2B5EF4-FFF2-40B4-BE49-F238E27FC236}">
                <a16:creationId xmlns:a16="http://schemas.microsoft.com/office/drawing/2014/main" id="{3974598B-7117-4E02-B16C-CC91EF4556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97636" name="Segnaposto numero diapositiva 3">
            <a:extLst>
              <a:ext uri="{FF2B5EF4-FFF2-40B4-BE49-F238E27FC236}">
                <a16:creationId xmlns:a16="http://schemas.microsoft.com/office/drawing/2014/main" id="{17828819-8182-4EC6-AD03-E4E5758BB3A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sz="1500">
                <a:solidFill>
                  <a:schemeClr val="tx1"/>
                </a:solidFill>
                <a:latin typeface="Verdana" panose="020B0604030504040204" pitchFamily="34" charset="0"/>
              </a:defRPr>
            </a:lvl1pPr>
            <a:lvl2pPr marL="742950" indent="-285750" defTabSz="947738">
              <a:defRPr sz="1500">
                <a:solidFill>
                  <a:schemeClr val="tx1"/>
                </a:solidFill>
                <a:latin typeface="Verdana" panose="020B0604030504040204" pitchFamily="34" charset="0"/>
              </a:defRPr>
            </a:lvl2pPr>
            <a:lvl3pPr marL="1143000" indent="-228600" defTabSz="947738">
              <a:defRPr sz="1500">
                <a:solidFill>
                  <a:schemeClr val="tx1"/>
                </a:solidFill>
                <a:latin typeface="Verdana" panose="020B0604030504040204" pitchFamily="34" charset="0"/>
              </a:defRPr>
            </a:lvl3pPr>
            <a:lvl4pPr marL="1600200" indent="-228600" defTabSz="947738">
              <a:defRPr sz="1500">
                <a:solidFill>
                  <a:schemeClr val="tx1"/>
                </a:solidFill>
                <a:latin typeface="Verdana" panose="020B0604030504040204" pitchFamily="34" charset="0"/>
              </a:defRPr>
            </a:lvl4pPr>
            <a:lvl5pPr marL="2057400" indent="-228600" defTabSz="947738">
              <a:defRPr sz="1500">
                <a:solidFill>
                  <a:schemeClr val="tx1"/>
                </a:solidFill>
                <a:latin typeface="Verdana" panose="020B0604030504040204" pitchFamily="34" charset="0"/>
              </a:defRPr>
            </a:lvl5pPr>
            <a:lvl6pPr marL="2514600" indent="-228600" defTabSz="947738" eaLnBrk="0" fontAlgn="base" hangingPunct="0">
              <a:spcBef>
                <a:spcPct val="0"/>
              </a:spcBef>
              <a:spcAft>
                <a:spcPct val="0"/>
              </a:spcAft>
              <a:defRPr sz="1500">
                <a:solidFill>
                  <a:schemeClr val="tx1"/>
                </a:solidFill>
                <a:latin typeface="Verdana" panose="020B0604030504040204" pitchFamily="34" charset="0"/>
              </a:defRPr>
            </a:lvl6pPr>
            <a:lvl7pPr marL="2971800" indent="-228600" defTabSz="947738" eaLnBrk="0" fontAlgn="base" hangingPunct="0">
              <a:spcBef>
                <a:spcPct val="0"/>
              </a:spcBef>
              <a:spcAft>
                <a:spcPct val="0"/>
              </a:spcAft>
              <a:defRPr sz="1500">
                <a:solidFill>
                  <a:schemeClr val="tx1"/>
                </a:solidFill>
                <a:latin typeface="Verdana" panose="020B0604030504040204" pitchFamily="34" charset="0"/>
              </a:defRPr>
            </a:lvl7pPr>
            <a:lvl8pPr marL="3429000" indent="-228600" defTabSz="947738" eaLnBrk="0" fontAlgn="base" hangingPunct="0">
              <a:spcBef>
                <a:spcPct val="0"/>
              </a:spcBef>
              <a:spcAft>
                <a:spcPct val="0"/>
              </a:spcAft>
              <a:defRPr sz="1500">
                <a:solidFill>
                  <a:schemeClr val="tx1"/>
                </a:solidFill>
                <a:latin typeface="Verdana" panose="020B0604030504040204" pitchFamily="34" charset="0"/>
              </a:defRPr>
            </a:lvl8pPr>
            <a:lvl9pPr marL="3886200" indent="-228600" defTabSz="947738" eaLnBrk="0" fontAlgn="base" hangingPunct="0">
              <a:spcBef>
                <a:spcPct val="0"/>
              </a:spcBef>
              <a:spcAft>
                <a:spcPct val="0"/>
              </a:spcAft>
              <a:defRPr sz="1500">
                <a:solidFill>
                  <a:schemeClr val="tx1"/>
                </a:solidFill>
                <a:latin typeface="Verdana" panose="020B0604030504040204" pitchFamily="34" charset="0"/>
              </a:defRPr>
            </a:lvl9pPr>
          </a:lstStyle>
          <a:p>
            <a:fld id="{C8C72D48-165F-4FE6-BED5-F739C13A566A}" type="slidenum">
              <a:rPr lang="en-US" altLang="it-IT" sz="1100" smtClean="0">
                <a:latin typeface="Arial" panose="020B0604020202020204" pitchFamily="34" charset="0"/>
              </a:rPr>
              <a:pPr/>
              <a:t>27</a:t>
            </a:fld>
            <a:endParaRPr lang="en-US" altLang="it-IT" sz="1100">
              <a:latin typeface="Arial" panose="020B0604020202020204" pitchFamily="34" charset="0"/>
            </a:endParaRPr>
          </a:p>
        </p:txBody>
      </p:sp>
    </p:spTree>
    <p:extLst>
      <p:ext uri="{BB962C8B-B14F-4D97-AF65-F5344CB8AC3E}">
        <p14:creationId xmlns:p14="http://schemas.microsoft.com/office/powerpoint/2010/main" val="119065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a:extLst>
              <a:ext uri="{FF2B5EF4-FFF2-40B4-BE49-F238E27FC236}">
                <a16:creationId xmlns:a16="http://schemas.microsoft.com/office/drawing/2014/main" id="{DE1FA611-7FA2-677F-35BB-6AA1E521F248}"/>
              </a:ext>
            </a:extLst>
          </p:cNvPr>
          <p:cNvSpPr>
            <a:spLocks noGrp="1" noRot="1" noChangeAspect="1" noChangeArrowheads="1" noTextEdit="1"/>
          </p:cNvSpPr>
          <p:nvPr>
            <p:ph type="sldImg"/>
          </p:nvPr>
        </p:nvSpPr>
        <p:spPr>
          <a:ln/>
        </p:spPr>
      </p:sp>
      <p:sp>
        <p:nvSpPr>
          <p:cNvPr id="32771" name="Segnaposto note 2">
            <a:extLst>
              <a:ext uri="{FF2B5EF4-FFF2-40B4-BE49-F238E27FC236}">
                <a16:creationId xmlns:a16="http://schemas.microsoft.com/office/drawing/2014/main" id="{876996EE-8CAB-46E4-2C61-94396C04C9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32772" name="Segnaposto numero diapositiva 3">
            <a:extLst>
              <a:ext uri="{FF2B5EF4-FFF2-40B4-BE49-F238E27FC236}">
                <a16:creationId xmlns:a16="http://schemas.microsoft.com/office/drawing/2014/main" id="{816359AC-286D-17E0-BE92-53A7626D3E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534C2F-9B57-4CA6-859F-DFE629CBED3A}" type="slidenum">
              <a:rPr lang="it-IT" altLang="it-IT" smtClean="0"/>
              <a:pPr/>
              <a:t>42</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a:t>Fare clic per modificare stile</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3558CBC1-3A69-FC68-21F6-2499FD4E0830}"/>
              </a:ext>
            </a:extLst>
          </p:cNvPr>
          <p:cNvSpPr>
            <a:spLocks noGrp="1"/>
          </p:cNvSpPr>
          <p:nvPr>
            <p:ph type="dt" sz="half" idx="10"/>
          </p:nvPr>
        </p:nvSpPr>
        <p:spPr/>
        <p:txBody>
          <a:bodyPr/>
          <a:lstStyle>
            <a:lvl1pPr>
              <a:defRPr/>
            </a:lvl1pPr>
          </a:lstStyle>
          <a:p>
            <a:pPr>
              <a:defRPr/>
            </a:pPr>
            <a:fld id="{7817E975-020F-0D43-A935-BF096792AF60}" type="datetime1">
              <a:rPr lang="it-IT"/>
              <a:pPr>
                <a:defRPr/>
              </a:pPr>
              <a:t>05/03/2025</a:t>
            </a:fld>
            <a:endParaRPr lang="en-US"/>
          </a:p>
        </p:txBody>
      </p:sp>
      <p:sp>
        <p:nvSpPr>
          <p:cNvPr id="5" name="Segnaposto piè di pagina 4">
            <a:extLst>
              <a:ext uri="{FF2B5EF4-FFF2-40B4-BE49-F238E27FC236}">
                <a16:creationId xmlns:a16="http://schemas.microsoft.com/office/drawing/2014/main" id="{88DA379A-3400-B8ED-388E-81DAA23107E9}"/>
              </a:ext>
            </a:extLst>
          </p:cNvPr>
          <p:cNvSpPr>
            <a:spLocks noGrp="1"/>
          </p:cNvSpPr>
          <p:nvPr>
            <p:ph type="ftr" sz="quarter" idx="11"/>
          </p:nvPr>
        </p:nvSpPr>
        <p:spPr/>
        <p:txBody>
          <a:bodyPr/>
          <a:lstStyle>
            <a:lvl1pPr>
              <a:defRPr/>
            </a:lvl1pPr>
          </a:lstStyle>
          <a:p>
            <a:pPr>
              <a:defRPr/>
            </a:pPr>
            <a:endParaRPr lang="en-US"/>
          </a:p>
        </p:txBody>
      </p:sp>
      <p:sp>
        <p:nvSpPr>
          <p:cNvPr id="6" name="Segnaposto numero diapositiva 5">
            <a:extLst>
              <a:ext uri="{FF2B5EF4-FFF2-40B4-BE49-F238E27FC236}">
                <a16:creationId xmlns:a16="http://schemas.microsoft.com/office/drawing/2014/main" id="{438DD1C5-0CE9-7F7C-B925-626215E2F03B}"/>
              </a:ext>
            </a:extLst>
          </p:cNvPr>
          <p:cNvSpPr>
            <a:spLocks noGrp="1"/>
          </p:cNvSpPr>
          <p:nvPr>
            <p:ph type="sldNum" sz="quarter" idx="12"/>
          </p:nvPr>
        </p:nvSpPr>
        <p:spPr/>
        <p:txBody>
          <a:bodyPr/>
          <a:lstStyle>
            <a:lvl1pPr>
              <a:defRPr/>
            </a:lvl1pPr>
          </a:lstStyle>
          <a:p>
            <a:fld id="{8D984083-D81A-DB49-85D2-E86C6BAA06A0}" type="slidenum">
              <a:rPr lang="en-US" altLang="it-IT"/>
              <a:pPr/>
              <a:t>‹N›</a:t>
            </a:fld>
            <a:endParaRPr lang="en-US" altLang="it-IT"/>
          </a:p>
        </p:txBody>
      </p:sp>
    </p:spTree>
    <p:extLst>
      <p:ext uri="{BB962C8B-B14F-4D97-AF65-F5344CB8AC3E}">
        <p14:creationId xmlns:p14="http://schemas.microsoft.com/office/powerpoint/2010/main" val="101107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3FB87A30-602C-E652-D5FA-F607965B5B42}"/>
              </a:ext>
            </a:extLst>
          </p:cNvPr>
          <p:cNvSpPr>
            <a:spLocks noGrp="1"/>
          </p:cNvSpPr>
          <p:nvPr>
            <p:ph type="dt" sz="half" idx="10"/>
          </p:nvPr>
        </p:nvSpPr>
        <p:spPr/>
        <p:txBody>
          <a:bodyPr/>
          <a:lstStyle>
            <a:lvl1pPr>
              <a:defRPr/>
            </a:lvl1pPr>
          </a:lstStyle>
          <a:p>
            <a:pPr>
              <a:defRPr/>
            </a:pPr>
            <a:fld id="{E2CC8061-A225-644D-9442-B35992D1AF48}" type="datetime1">
              <a:rPr lang="it-IT"/>
              <a:pPr>
                <a:defRPr/>
              </a:pPr>
              <a:t>05/03/2025</a:t>
            </a:fld>
            <a:endParaRPr lang="en-US"/>
          </a:p>
        </p:txBody>
      </p:sp>
      <p:sp>
        <p:nvSpPr>
          <p:cNvPr id="5" name="Segnaposto piè di pagina 4">
            <a:extLst>
              <a:ext uri="{FF2B5EF4-FFF2-40B4-BE49-F238E27FC236}">
                <a16:creationId xmlns:a16="http://schemas.microsoft.com/office/drawing/2014/main" id="{6BB99827-981F-BF07-E444-ABE6D5928652}"/>
              </a:ext>
            </a:extLst>
          </p:cNvPr>
          <p:cNvSpPr>
            <a:spLocks noGrp="1"/>
          </p:cNvSpPr>
          <p:nvPr>
            <p:ph type="ftr" sz="quarter" idx="11"/>
          </p:nvPr>
        </p:nvSpPr>
        <p:spPr/>
        <p:txBody>
          <a:bodyPr/>
          <a:lstStyle>
            <a:lvl1pPr>
              <a:defRPr/>
            </a:lvl1pPr>
          </a:lstStyle>
          <a:p>
            <a:pPr>
              <a:defRPr/>
            </a:pPr>
            <a:endParaRPr lang="en-US"/>
          </a:p>
        </p:txBody>
      </p:sp>
      <p:sp>
        <p:nvSpPr>
          <p:cNvPr id="6" name="Segnaposto numero diapositiva 5">
            <a:extLst>
              <a:ext uri="{FF2B5EF4-FFF2-40B4-BE49-F238E27FC236}">
                <a16:creationId xmlns:a16="http://schemas.microsoft.com/office/drawing/2014/main" id="{F6CAA888-01CD-FDB9-4302-585B5AF269AC}"/>
              </a:ext>
            </a:extLst>
          </p:cNvPr>
          <p:cNvSpPr>
            <a:spLocks noGrp="1"/>
          </p:cNvSpPr>
          <p:nvPr>
            <p:ph type="sldNum" sz="quarter" idx="12"/>
          </p:nvPr>
        </p:nvSpPr>
        <p:spPr/>
        <p:txBody>
          <a:bodyPr/>
          <a:lstStyle>
            <a:lvl1pPr>
              <a:defRPr/>
            </a:lvl1pPr>
          </a:lstStyle>
          <a:p>
            <a:fld id="{40781171-D43A-FA45-8A05-406C5509481B}" type="slidenum">
              <a:rPr lang="en-US" altLang="it-IT"/>
              <a:pPr/>
              <a:t>‹N›</a:t>
            </a:fld>
            <a:endParaRPr lang="en-US" altLang="it-IT"/>
          </a:p>
        </p:txBody>
      </p:sp>
    </p:spTree>
    <p:extLst>
      <p:ext uri="{BB962C8B-B14F-4D97-AF65-F5344CB8AC3E}">
        <p14:creationId xmlns:p14="http://schemas.microsoft.com/office/powerpoint/2010/main" val="257306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a:t>Fare clic per modificare stile</a:t>
            </a:r>
            <a:endParaRPr lang="en-US"/>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902128F4-CBCD-65EF-FDA5-6C4E76088C8D}"/>
              </a:ext>
            </a:extLst>
          </p:cNvPr>
          <p:cNvSpPr>
            <a:spLocks noGrp="1"/>
          </p:cNvSpPr>
          <p:nvPr>
            <p:ph type="dt" sz="half" idx="10"/>
          </p:nvPr>
        </p:nvSpPr>
        <p:spPr/>
        <p:txBody>
          <a:bodyPr/>
          <a:lstStyle>
            <a:lvl1pPr>
              <a:defRPr/>
            </a:lvl1pPr>
          </a:lstStyle>
          <a:p>
            <a:pPr>
              <a:defRPr/>
            </a:pPr>
            <a:fld id="{81EE1BCA-8F26-ED47-875A-E0F383A5C8B1}" type="datetime1">
              <a:rPr lang="it-IT"/>
              <a:pPr>
                <a:defRPr/>
              </a:pPr>
              <a:t>05/03/2025</a:t>
            </a:fld>
            <a:endParaRPr lang="en-US"/>
          </a:p>
        </p:txBody>
      </p:sp>
      <p:sp>
        <p:nvSpPr>
          <p:cNvPr id="5" name="Segnaposto piè di pagina 4">
            <a:extLst>
              <a:ext uri="{FF2B5EF4-FFF2-40B4-BE49-F238E27FC236}">
                <a16:creationId xmlns:a16="http://schemas.microsoft.com/office/drawing/2014/main" id="{A1045E72-5A2D-DFAB-6EDB-E9C1A8E83E51}"/>
              </a:ext>
            </a:extLst>
          </p:cNvPr>
          <p:cNvSpPr>
            <a:spLocks noGrp="1"/>
          </p:cNvSpPr>
          <p:nvPr>
            <p:ph type="ftr" sz="quarter" idx="11"/>
          </p:nvPr>
        </p:nvSpPr>
        <p:spPr/>
        <p:txBody>
          <a:bodyPr/>
          <a:lstStyle>
            <a:lvl1pPr>
              <a:defRPr/>
            </a:lvl1pPr>
          </a:lstStyle>
          <a:p>
            <a:pPr>
              <a:defRPr/>
            </a:pPr>
            <a:endParaRPr lang="en-US"/>
          </a:p>
        </p:txBody>
      </p:sp>
      <p:sp>
        <p:nvSpPr>
          <p:cNvPr id="6" name="Segnaposto numero diapositiva 5">
            <a:extLst>
              <a:ext uri="{FF2B5EF4-FFF2-40B4-BE49-F238E27FC236}">
                <a16:creationId xmlns:a16="http://schemas.microsoft.com/office/drawing/2014/main" id="{67C572D2-86DF-08F1-5ACF-DD771609CA87}"/>
              </a:ext>
            </a:extLst>
          </p:cNvPr>
          <p:cNvSpPr>
            <a:spLocks noGrp="1"/>
          </p:cNvSpPr>
          <p:nvPr>
            <p:ph type="sldNum" sz="quarter" idx="12"/>
          </p:nvPr>
        </p:nvSpPr>
        <p:spPr/>
        <p:txBody>
          <a:bodyPr/>
          <a:lstStyle>
            <a:lvl1pPr>
              <a:defRPr/>
            </a:lvl1pPr>
          </a:lstStyle>
          <a:p>
            <a:fld id="{EF94467D-D6F6-F54E-8F04-FD42DB645997}" type="slidenum">
              <a:rPr lang="en-US" altLang="it-IT"/>
              <a:pPr/>
              <a:t>‹N›</a:t>
            </a:fld>
            <a:endParaRPr lang="en-US" altLang="it-IT"/>
          </a:p>
        </p:txBody>
      </p:sp>
    </p:spTree>
    <p:extLst>
      <p:ext uri="{BB962C8B-B14F-4D97-AF65-F5344CB8AC3E}">
        <p14:creationId xmlns:p14="http://schemas.microsoft.com/office/powerpoint/2010/main" val="181603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456599" y="273844"/>
            <a:ext cx="8230810" cy="1143000"/>
          </a:xfrm>
        </p:spPr>
        <p:txBody>
          <a:bodyPr/>
          <a:lstStyle/>
          <a:p>
            <a:r>
              <a:rPr lang="it-IT"/>
              <a:t>Fare clic per modificare lo stile del titolo</a:t>
            </a:r>
          </a:p>
        </p:txBody>
      </p:sp>
      <p:sp>
        <p:nvSpPr>
          <p:cNvPr id="3" name="Segnaposto ClipArt 2"/>
          <p:cNvSpPr>
            <a:spLocks noGrp="1"/>
          </p:cNvSpPr>
          <p:nvPr>
            <p:ph type="clipArt" sz="half" idx="1"/>
          </p:nvPr>
        </p:nvSpPr>
        <p:spPr>
          <a:xfrm>
            <a:off x="456599" y="1600547"/>
            <a:ext cx="4042833" cy="4526075"/>
          </a:xfrm>
        </p:spPr>
        <p:txBody>
          <a:bodyPr/>
          <a:lstStyle/>
          <a:p>
            <a:pPr lvl="0"/>
            <a:endParaRPr lang="it-IT" noProof="0"/>
          </a:p>
        </p:txBody>
      </p:sp>
      <p:sp>
        <p:nvSpPr>
          <p:cNvPr id="4" name="Segnaposto testo 3"/>
          <p:cNvSpPr>
            <a:spLocks noGrp="1"/>
          </p:cNvSpPr>
          <p:nvPr>
            <p:ph type="body" sz="half" idx="2"/>
          </p:nvPr>
        </p:nvSpPr>
        <p:spPr>
          <a:xfrm>
            <a:off x="4644575" y="1600547"/>
            <a:ext cx="4042833" cy="45260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EFBA053-4CD8-48FC-F76A-899418F23BF9}"/>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Segnaposto piè di pagina 5">
            <a:extLst>
              <a:ext uri="{FF2B5EF4-FFF2-40B4-BE49-F238E27FC236}">
                <a16:creationId xmlns:a16="http://schemas.microsoft.com/office/drawing/2014/main" id="{534DE0C7-CB89-4F3A-D5D8-FCD4AF2F1E44}"/>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egnaposto numero diapositiva 6">
            <a:extLst>
              <a:ext uri="{FF2B5EF4-FFF2-40B4-BE49-F238E27FC236}">
                <a16:creationId xmlns:a16="http://schemas.microsoft.com/office/drawing/2014/main" id="{8381FB28-49ED-F1F9-A255-076355B41B58}"/>
              </a:ext>
            </a:extLst>
          </p:cNvPr>
          <p:cNvSpPr>
            <a:spLocks noGrp="1"/>
          </p:cNvSpPr>
          <p:nvPr>
            <p:ph type="sldNum" sz="quarter" idx="12"/>
          </p:nvPr>
        </p:nvSpPr>
        <p:spPr>
          <a:xfrm>
            <a:off x="6553200" y="6245225"/>
            <a:ext cx="2133600" cy="476250"/>
          </a:xfrm>
        </p:spPr>
        <p:txBody>
          <a:bodyPr/>
          <a:lstStyle>
            <a:lvl1pPr>
              <a:defRPr smtClean="0"/>
            </a:lvl1pPr>
          </a:lstStyle>
          <a:p>
            <a:pPr>
              <a:defRPr/>
            </a:pPr>
            <a:fld id="{5604AC66-1C62-0E45-91BC-8D3F96BFBD7D}" type="slidenum">
              <a:rPr lang="en-US" altLang="it-IT"/>
              <a:pPr>
                <a:defRPr/>
              </a:pPr>
              <a:t>‹N›</a:t>
            </a:fld>
            <a:endParaRPr lang="en-US" altLang="it-IT"/>
          </a:p>
        </p:txBody>
      </p:sp>
    </p:spTree>
    <p:extLst>
      <p:ext uri="{BB962C8B-B14F-4D97-AF65-F5344CB8AC3E}">
        <p14:creationId xmlns:p14="http://schemas.microsoft.com/office/powerpoint/2010/main" val="33610202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bg>
      <p:bgPr>
        <a:solidFill>
          <a:schemeClr val="tx2"/>
        </a:solidFill>
        <a:effectLst/>
      </p:bgPr>
    </p:bg>
    <p:spTree>
      <p:nvGrpSpPr>
        <p:cNvPr id="1" name=""/>
        <p:cNvGrpSpPr/>
        <p:nvPr/>
      </p:nvGrpSpPr>
      <p:grpSpPr>
        <a:xfrm>
          <a:off x="0" y="0"/>
          <a:ext cx="0" cy="0"/>
          <a:chOff x="0" y="0"/>
          <a:chExt cx="0" cy="0"/>
        </a:xfrm>
      </p:grpSpPr>
      <p:sp>
        <p:nvSpPr>
          <p:cNvPr id="7" name="Holder 2"/>
          <p:cNvSpPr>
            <a:spLocks noGrp="1"/>
          </p:cNvSpPr>
          <p:nvPr>
            <p:ph type="ftr" sz="quarter" idx="3"/>
          </p:nvPr>
        </p:nvSpPr>
        <p:spPr bwMode="auto">
          <a:xfrm>
            <a:off x="3124200" y="6245225"/>
            <a:ext cx="2895600" cy="476250"/>
          </a:xfrm>
          <a:prstGeom prst="rect">
            <a:avLst/>
          </a:prstGeom>
          <a:ln>
            <a:miter lim="800000"/>
          </a:ln>
        </p:spPr>
        <p:txBody>
          <a:bodyPr vert="horz" wrap="square" lIns="0" tIns="0" rIns="0" bIns="0" numCol="1" anchor="t" anchorCtr="0" compatLnSpc="1"/>
          <a:lstStyle/>
          <a:p>
            <a:pPr algn="ctr"/>
            <a:endParaRPr lang="zh-CN" altLang="x-none" dirty="0">
              <a:solidFill>
                <a:srgbClr val="898989"/>
              </a:solidFill>
              <a:ea typeface="SimSun" panose="02010600030101010101" pitchFamily="2" charset="-122"/>
            </a:endParaRPr>
          </a:p>
        </p:txBody>
      </p:sp>
      <p:sp>
        <p:nvSpPr>
          <p:cNvPr id="8" name="Holder 3"/>
          <p:cNvSpPr>
            <a:spLocks noGrp="1"/>
          </p:cNvSpPr>
          <p:nvPr>
            <p:ph type="dt" sz="half" idx="2"/>
          </p:nvPr>
        </p:nvSpPr>
        <p:spPr bwMode="auto">
          <a:xfrm>
            <a:off x="457200" y="6245225"/>
            <a:ext cx="2133600" cy="476250"/>
          </a:xfrm>
          <a:prstGeom prst="rect">
            <a:avLst/>
          </a:prstGeom>
          <a:ln>
            <a:miter lim="800000"/>
          </a:ln>
        </p:spPr>
        <p:txBody>
          <a:bodyPr vert="horz" wrap="square" lIns="0" tIns="0" rIns="0" bIns="0" numCol="1" anchor="t" anchorCtr="0" compatLnSpc="1"/>
          <a:lstStyle>
            <a:lvl1pPr>
              <a:defRPr>
                <a:solidFill>
                  <a:srgbClr val="898989"/>
                </a:solidFill>
              </a:defRPr>
            </a:lvl1pPr>
          </a:lstStyle>
          <a:p>
            <a:pPr fontAlgn="base">
              <a:spcBef>
                <a:spcPct val="0"/>
              </a:spcBef>
              <a:spcAft>
                <a:spcPct val="0"/>
              </a:spcAft>
              <a:defRPr/>
            </a:pPr>
            <a:endParaRPr lang="en-US" sz="1050">
              <a:latin typeface="Arial" panose="020B0604020202020204" pitchFamily="34" charset="0"/>
            </a:endParaRPr>
          </a:p>
        </p:txBody>
      </p:sp>
      <p:sp>
        <p:nvSpPr>
          <p:cNvPr id="9" name="Holder 4"/>
          <p:cNvSpPr>
            <a:spLocks noGrp="1"/>
          </p:cNvSpPr>
          <p:nvPr>
            <p:ph type="sldNum" sz="quarter" idx="4"/>
          </p:nvPr>
        </p:nvSpPr>
        <p:spPr bwMode="auto">
          <a:xfrm>
            <a:off x="6553200" y="6245225"/>
            <a:ext cx="2133600" cy="476250"/>
          </a:xfrm>
          <a:prstGeom prst="rect">
            <a:avLst/>
          </a:prstGeom>
          <a:ln>
            <a:miter lim="800000"/>
          </a:ln>
        </p:spPr>
        <p:txBody>
          <a:bodyPr vert="horz" wrap="square" lIns="0" tIns="0" rIns="0" bIns="0" numCol="1" anchor="t" anchorCtr="0" compatLnSpc="1"/>
          <a:lstStyle/>
          <a:p>
            <a:pPr algn="r">
              <a:spcBef>
                <a:spcPct val="0"/>
              </a:spcBef>
            </a:pPr>
            <a:fld id="{9A0DB2DC-4C9A-4742-B13C-FB6460FD3503}" type="slidenum">
              <a:rPr lang="it-IT" altLang="zh-CN" dirty="0">
                <a:solidFill>
                  <a:srgbClr val="898989"/>
                </a:solidFill>
                <a:ea typeface="SimSun" panose="02010600030101010101" pitchFamily="2" charset="-122"/>
              </a:rPr>
              <a:pPr algn="r">
                <a:spcBef>
                  <a:spcPct val="0"/>
                </a:spcBef>
              </a:pPr>
              <a:t>‹N›</a:t>
            </a:fld>
            <a:endParaRPr lang="it-IT" altLang="zh-CN" dirty="0">
              <a:solidFill>
                <a:srgbClr val="898989"/>
              </a:solidFill>
              <a:ea typeface="SimSun" panose="02010600030101010101" pitchFamily="2" charset="-122"/>
            </a:endParaRPr>
          </a:p>
        </p:txBody>
      </p:sp>
    </p:spTree>
    <p:extLst>
      <p:ext uri="{BB962C8B-B14F-4D97-AF65-F5344CB8AC3E}">
        <p14:creationId xmlns:p14="http://schemas.microsoft.com/office/powerpoint/2010/main" val="164556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F1E6B-EFEB-1B7A-D9E6-7FE82C8AF2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897707A-F2C9-A090-9ED4-804D24346B9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782658" y="1548000"/>
            <a:ext cx="7560000" cy="1647638"/>
          </a:xfrm>
          <a:prstGeom prst="rect">
            <a:avLst/>
          </a:prstGeom>
          <a:ln>
            <a:solidFill>
              <a:schemeClr val="bg1"/>
            </a:solidFill>
          </a:ln>
        </p:spPr>
        <p:txBody>
          <a:bodyPr/>
          <a:lstStyle>
            <a:lvl1pPr algn="ctr">
              <a:defRPr sz="3600" b="1">
                <a:solidFill>
                  <a:srgbClr val="FFFFFF"/>
                </a:solidFill>
                <a:latin typeface="Arial"/>
                <a:cs typeface="Arial"/>
              </a:defRPr>
            </a:lvl1pPr>
          </a:lstStyle>
          <a:p>
            <a:endParaRPr lang="en-GB" noProof="0" dirty="0"/>
          </a:p>
        </p:txBody>
      </p:sp>
      <p:sp>
        <p:nvSpPr>
          <p:cNvPr id="8" name="Textplatzhalter 7"/>
          <p:cNvSpPr>
            <a:spLocks noGrp="1"/>
          </p:cNvSpPr>
          <p:nvPr>
            <p:ph type="body" sz="quarter" idx="10"/>
          </p:nvPr>
        </p:nvSpPr>
        <p:spPr>
          <a:xfrm>
            <a:off x="782658" y="3195639"/>
            <a:ext cx="7560000" cy="1666874"/>
          </a:xfrm>
          <a:prstGeom prst="rect">
            <a:avLst/>
          </a:prstGeom>
        </p:spPr>
        <p:txBody>
          <a:bodyPr anchor="ctr"/>
          <a:lstStyle>
            <a:lvl1pPr algn="ctr">
              <a:buNone/>
              <a:defRPr sz="2400">
                <a:solidFill>
                  <a:schemeClr val="tx2"/>
                </a:solidFill>
                <a:latin typeface="Arial"/>
                <a:cs typeface="Arial"/>
              </a:defRPr>
            </a:lvl1pPr>
          </a:lstStyle>
          <a:p>
            <a:pPr lvl="0"/>
            <a:endParaRPr lang="en-GB" noProof="0" dirty="0"/>
          </a:p>
        </p:txBody>
      </p:sp>
    </p:spTree>
    <p:extLst>
      <p:ext uri="{BB962C8B-B14F-4D97-AF65-F5344CB8AC3E}">
        <p14:creationId xmlns:p14="http://schemas.microsoft.com/office/powerpoint/2010/main" val="36377595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ctrTitle"/>
          </p:nvPr>
        </p:nvSpPr>
        <p:spPr>
          <a:xfrm>
            <a:off x="460379" y="203200"/>
            <a:ext cx="8251825" cy="707516"/>
          </a:xfrm>
          <a:prstGeom prst="rect">
            <a:avLst/>
          </a:prstGeom>
        </p:spPr>
        <p:txBody>
          <a:bodyPr/>
          <a:lstStyle>
            <a:lvl1pPr algn="l">
              <a:defRPr sz="2800" b="1">
                <a:solidFill>
                  <a:schemeClr val="bg1"/>
                </a:solidFill>
                <a:latin typeface="Arial"/>
                <a:cs typeface="Arial"/>
              </a:defRPr>
            </a:lvl1pPr>
          </a:lstStyle>
          <a:p>
            <a:endParaRPr lang="en-GB" noProof="0" dirty="0"/>
          </a:p>
        </p:txBody>
      </p:sp>
      <p:sp>
        <p:nvSpPr>
          <p:cNvPr id="4" name="Content Placeholder 3"/>
          <p:cNvSpPr>
            <a:spLocks noGrp="1"/>
          </p:cNvSpPr>
          <p:nvPr>
            <p:ph sz="quarter" idx="10"/>
          </p:nvPr>
        </p:nvSpPr>
        <p:spPr>
          <a:xfrm>
            <a:off x="457201" y="1227138"/>
            <a:ext cx="8255000" cy="5399087"/>
          </a:xfrm>
          <a:prstGeom prst="rect">
            <a:avLst/>
          </a:prstGeom>
        </p:spPr>
        <p:txBody>
          <a:bodyPr>
            <a:normAutofit/>
          </a:bodyPr>
          <a:lstStyle>
            <a:lvl1pPr>
              <a:spcBef>
                <a:spcPts val="0"/>
              </a:spcBef>
              <a:spcAft>
                <a:spcPts val="400"/>
              </a:spcAft>
              <a:defRPr lang="en-US" sz="2400" baseline="0" smtClean="0">
                <a:solidFill>
                  <a:schemeClr val="tx2"/>
                </a:solidFill>
                <a:latin typeface="Arial"/>
                <a:cs typeface="Arial"/>
              </a:defRPr>
            </a:lvl1pPr>
            <a:lvl2pPr>
              <a:spcBef>
                <a:spcPts val="0"/>
              </a:spcBef>
              <a:spcAft>
                <a:spcPts val="400"/>
              </a:spcAft>
              <a:defRPr lang="en-US" sz="1800" baseline="0" smtClean="0">
                <a:solidFill>
                  <a:schemeClr val="tx2"/>
                </a:solidFill>
                <a:latin typeface="Arial"/>
                <a:cs typeface="Arial"/>
              </a:defRPr>
            </a:lvl2pPr>
            <a:lvl3pPr>
              <a:spcBef>
                <a:spcPts val="0"/>
              </a:spcBef>
              <a:spcAft>
                <a:spcPts val="400"/>
              </a:spcAft>
              <a:defRPr lang="en-US" sz="1600" smtClean="0">
                <a:solidFill>
                  <a:schemeClr val="tx2"/>
                </a:solidFill>
                <a:latin typeface="Arial"/>
                <a:cs typeface="Arial"/>
              </a:defRPr>
            </a:lvl3pPr>
            <a:lvl4pPr>
              <a:spcBef>
                <a:spcPts val="0"/>
              </a:spcBef>
              <a:spcAft>
                <a:spcPts val="400"/>
              </a:spcAft>
              <a:defRPr lang="en-US" sz="1400" smtClean="0">
                <a:solidFill>
                  <a:schemeClr val="tx2"/>
                </a:solidFill>
                <a:latin typeface="Arial"/>
                <a:cs typeface="Arial"/>
              </a:defRPr>
            </a:lvl4pPr>
            <a:lvl5pPr>
              <a:spcBef>
                <a:spcPts val="0"/>
              </a:spcBef>
              <a:spcAft>
                <a:spcPts val="400"/>
              </a:spcAft>
              <a:defRPr lang="en-GB" sz="1200" baseline="0">
                <a:solidFill>
                  <a:schemeClr val="tx2"/>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831302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ctrTitle"/>
          </p:nvPr>
        </p:nvSpPr>
        <p:spPr>
          <a:xfrm>
            <a:off x="460379" y="203200"/>
            <a:ext cx="8251825" cy="707516"/>
          </a:xfrm>
          <a:prstGeom prst="rect">
            <a:avLst/>
          </a:prstGeom>
        </p:spPr>
        <p:txBody>
          <a:bodyPr/>
          <a:lstStyle>
            <a:lvl1pPr algn="l">
              <a:defRPr sz="2800" b="1">
                <a:solidFill>
                  <a:schemeClr val="bg1"/>
                </a:solidFill>
                <a:latin typeface="Arial"/>
                <a:cs typeface="Arial"/>
              </a:defRPr>
            </a:lvl1pPr>
          </a:lstStyle>
          <a:p>
            <a:endParaRPr lang="en-GB" noProof="0" dirty="0"/>
          </a:p>
        </p:txBody>
      </p:sp>
    </p:spTree>
    <p:extLst>
      <p:ext uri="{BB962C8B-B14F-4D97-AF65-F5344CB8AC3E}">
        <p14:creationId xmlns:p14="http://schemas.microsoft.com/office/powerpoint/2010/main" val="55456668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6316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el 1"/>
          <p:cNvSpPr>
            <a:spLocks noGrp="1"/>
          </p:cNvSpPr>
          <p:nvPr>
            <p:ph type="ctrTitle"/>
          </p:nvPr>
        </p:nvSpPr>
        <p:spPr>
          <a:xfrm>
            <a:off x="404416" y="116590"/>
            <a:ext cx="7772400" cy="794127"/>
          </a:xfrm>
          <a:prstGeom prst="rect">
            <a:avLst/>
          </a:prstGeom>
        </p:spPr>
        <p:txBody>
          <a:bodyPr/>
          <a:lstStyle>
            <a:lvl1pPr algn="l">
              <a:defRPr sz="2800" b="1">
                <a:solidFill>
                  <a:schemeClr val="bg1"/>
                </a:solidFill>
                <a:latin typeface="Arial"/>
                <a:cs typeface="Arial"/>
              </a:defRPr>
            </a:lvl1pPr>
          </a:lstStyle>
          <a:p>
            <a:endParaRPr lang="en-GB" noProof="0" dirty="0"/>
          </a:p>
        </p:txBody>
      </p:sp>
      <p:sp>
        <p:nvSpPr>
          <p:cNvPr id="4" name="Content Placeholder 3"/>
          <p:cNvSpPr>
            <a:spLocks noGrp="1"/>
          </p:cNvSpPr>
          <p:nvPr>
            <p:ph sz="quarter" idx="10"/>
          </p:nvPr>
        </p:nvSpPr>
        <p:spPr>
          <a:xfrm>
            <a:off x="457200" y="1333500"/>
            <a:ext cx="4114800" cy="4991100"/>
          </a:xfrm>
          <a:prstGeom prst="rect">
            <a:avLst/>
          </a:prstGeom>
        </p:spPr>
        <p:txBody>
          <a:bodyPr>
            <a:normAutofit/>
          </a:bodyPr>
          <a:lstStyle>
            <a:lvl1pPr>
              <a:defRPr lang="en-US" sz="2400" baseline="0" dirty="0" smtClean="0">
                <a:solidFill>
                  <a:srgbClr val="252D80"/>
                </a:solidFill>
                <a:latin typeface="Arial"/>
                <a:cs typeface="Arial"/>
              </a:defRPr>
            </a:lvl1pPr>
            <a:lvl2pPr>
              <a:defRPr lang="en-US" sz="1800" baseline="0" dirty="0" smtClean="0">
                <a:solidFill>
                  <a:srgbClr val="252D80"/>
                </a:solidFill>
                <a:latin typeface="Arial"/>
                <a:cs typeface="Arial"/>
              </a:defRPr>
            </a:lvl2pPr>
            <a:lvl3pPr>
              <a:defRPr lang="en-US" sz="1600" dirty="0" smtClean="0">
                <a:solidFill>
                  <a:srgbClr val="252D80"/>
                </a:solidFill>
                <a:latin typeface="Arial"/>
                <a:cs typeface="Arial"/>
              </a:defRPr>
            </a:lvl3pPr>
            <a:lvl4pPr>
              <a:defRPr lang="en-US" sz="1400" dirty="0" smtClean="0">
                <a:solidFill>
                  <a:srgbClr val="252D80"/>
                </a:solidFill>
                <a:latin typeface="Arial"/>
                <a:cs typeface="Arial"/>
              </a:defRPr>
            </a:lvl4pPr>
            <a:lvl5pPr>
              <a:defRPr lang="en-GB" sz="1200" baseline="0" dirty="0">
                <a:solidFill>
                  <a:srgbClr val="252D8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3"/>
          <p:cNvSpPr>
            <a:spLocks noGrp="1"/>
          </p:cNvSpPr>
          <p:nvPr>
            <p:ph sz="quarter" idx="11"/>
          </p:nvPr>
        </p:nvSpPr>
        <p:spPr>
          <a:xfrm>
            <a:off x="4864100" y="1333500"/>
            <a:ext cx="4114800" cy="4991100"/>
          </a:xfrm>
          <a:prstGeom prst="rect">
            <a:avLst/>
          </a:prstGeom>
        </p:spPr>
        <p:txBody>
          <a:bodyPr>
            <a:normAutofit/>
          </a:bodyPr>
          <a:lstStyle>
            <a:lvl1pPr>
              <a:defRPr lang="en-US" sz="2400" baseline="0" dirty="0" smtClean="0">
                <a:solidFill>
                  <a:srgbClr val="252D80"/>
                </a:solidFill>
                <a:latin typeface="Arial"/>
                <a:cs typeface="Arial"/>
              </a:defRPr>
            </a:lvl1pPr>
            <a:lvl2pPr>
              <a:defRPr lang="en-US" sz="1800" baseline="0" dirty="0" smtClean="0">
                <a:solidFill>
                  <a:srgbClr val="252D80"/>
                </a:solidFill>
                <a:latin typeface="Arial"/>
                <a:cs typeface="Arial"/>
              </a:defRPr>
            </a:lvl2pPr>
            <a:lvl3pPr>
              <a:defRPr lang="en-US" sz="1600" dirty="0" smtClean="0">
                <a:solidFill>
                  <a:srgbClr val="252D80"/>
                </a:solidFill>
                <a:latin typeface="Arial"/>
                <a:cs typeface="Arial"/>
              </a:defRPr>
            </a:lvl3pPr>
            <a:lvl4pPr>
              <a:defRPr lang="en-US" sz="1400" dirty="0" smtClean="0">
                <a:solidFill>
                  <a:srgbClr val="252D80"/>
                </a:solidFill>
                <a:latin typeface="Arial"/>
                <a:cs typeface="Arial"/>
              </a:defRPr>
            </a:lvl4pPr>
            <a:lvl5pPr>
              <a:defRPr lang="en-GB" sz="1200" baseline="0" dirty="0">
                <a:solidFill>
                  <a:srgbClr val="252D8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1062414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749300"/>
          </a:xfrm>
        </p:spPr>
        <p:txBody>
          <a:bodyPr/>
          <a:lstStyle>
            <a:lvl1pPr>
              <a:defRPr sz="2800"/>
            </a:lvl1pPr>
          </a:lstStyle>
          <a:p>
            <a:r>
              <a:rPr lang="en-US"/>
              <a:t>Click to edit Master title style</a:t>
            </a:r>
          </a:p>
        </p:txBody>
      </p:sp>
      <p:sp>
        <p:nvSpPr>
          <p:cNvPr id="3" name="Content Placeholder 2"/>
          <p:cNvSpPr>
            <a:spLocks noGrp="1"/>
          </p:cNvSpPr>
          <p:nvPr>
            <p:ph idx="1"/>
          </p:nvPr>
        </p:nvSpPr>
        <p:spPr>
          <a:xfrm>
            <a:off x="279075" y="1227138"/>
            <a:ext cx="8229600" cy="5478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18497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E9A0FEA1-C8FC-7536-DBE2-C29B6E1F361E}"/>
              </a:ext>
            </a:extLst>
          </p:cNvPr>
          <p:cNvSpPr>
            <a:spLocks noGrp="1"/>
          </p:cNvSpPr>
          <p:nvPr>
            <p:ph type="dt" sz="half" idx="10"/>
          </p:nvPr>
        </p:nvSpPr>
        <p:spPr/>
        <p:txBody>
          <a:bodyPr/>
          <a:lstStyle>
            <a:lvl1pPr>
              <a:defRPr/>
            </a:lvl1pPr>
          </a:lstStyle>
          <a:p>
            <a:pPr>
              <a:defRPr/>
            </a:pPr>
            <a:fld id="{24212E79-88F0-D04F-B96A-AB4CD2D7DFF8}" type="datetime1">
              <a:rPr lang="it-IT"/>
              <a:pPr>
                <a:defRPr/>
              </a:pPr>
              <a:t>05/03/2025</a:t>
            </a:fld>
            <a:endParaRPr lang="en-US"/>
          </a:p>
        </p:txBody>
      </p:sp>
      <p:sp>
        <p:nvSpPr>
          <p:cNvPr id="5" name="Segnaposto piè di pagina 4">
            <a:extLst>
              <a:ext uri="{FF2B5EF4-FFF2-40B4-BE49-F238E27FC236}">
                <a16:creationId xmlns:a16="http://schemas.microsoft.com/office/drawing/2014/main" id="{A65FDD5D-DE7B-9CC3-6D2A-08E9A5C6529A}"/>
              </a:ext>
            </a:extLst>
          </p:cNvPr>
          <p:cNvSpPr>
            <a:spLocks noGrp="1"/>
          </p:cNvSpPr>
          <p:nvPr>
            <p:ph type="ftr" sz="quarter" idx="11"/>
          </p:nvPr>
        </p:nvSpPr>
        <p:spPr/>
        <p:txBody>
          <a:bodyPr/>
          <a:lstStyle>
            <a:lvl1pPr>
              <a:defRPr/>
            </a:lvl1pPr>
          </a:lstStyle>
          <a:p>
            <a:pPr>
              <a:defRPr/>
            </a:pPr>
            <a:endParaRPr lang="en-US"/>
          </a:p>
        </p:txBody>
      </p:sp>
      <p:sp>
        <p:nvSpPr>
          <p:cNvPr id="6" name="Segnaposto numero diapositiva 5">
            <a:extLst>
              <a:ext uri="{FF2B5EF4-FFF2-40B4-BE49-F238E27FC236}">
                <a16:creationId xmlns:a16="http://schemas.microsoft.com/office/drawing/2014/main" id="{64C70035-98C7-9925-49E1-584B39E10C57}"/>
              </a:ext>
            </a:extLst>
          </p:cNvPr>
          <p:cNvSpPr>
            <a:spLocks noGrp="1"/>
          </p:cNvSpPr>
          <p:nvPr>
            <p:ph type="sldNum" sz="quarter" idx="12"/>
          </p:nvPr>
        </p:nvSpPr>
        <p:spPr/>
        <p:txBody>
          <a:bodyPr/>
          <a:lstStyle>
            <a:lvl1pPr>
              <a:defRPr/>
            </a:lvl1pPr>
          </a:lstStyle>
          <a:p>
            <a:fld id="{4D51ACED-64D2-234E-A3B6-73C8C8075367}" type="slidenum">
              <a:rPr lang="en-US" altLang="it-IT"/>
              <a:pPr/>
              <a:t>‹N›</a:t>
            </a:fld>
            <a:endParaRPr lang="en-US" altLang="it-IT"/>
          </a:p>
        </p:txBody>
      </p:sp>
    </p:spTree>
    <p:extLst>
      <p:ext uri="{BB962C8B-B14F-4D97-AF65-F5344CB8AC3E}">
        <p14:creationId xmlns:p14="http://schemas.microsoft.com/office/powerpoint/2010/main" val="2647367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1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749300"/>
          </a:xfrm>
        </p:spPr>
        <p:txBody>
          <a:bodyPr/>
          <a:lstStyle/>
          <a:p>
            <a:r>
              <a:rPr lang="en-US"/>
              <a:t>Click to edit Master title style</a:t>
            </a:r>
          </a:p>
        </p:txBody>
      </p:sp>
    </p:spTree>
    <p:extLst>
      <p:ext uri="{BB962C8B-B14F-4D97-AF65-F5344CB8AC3E}">
        <p14:creationId xmlns:p14="http://schemas.microsoft.com/office/powerpoint/2010/main" val="368013598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7924800" cy="457200"/>
          </a:xfrm>
        </p:spPr>
        <p:txBody>
          <a:bodyPr anchor="t">
            <a:noAutofit/>
          </a:bodyPr>
          <a:lstStyle>
            <a:lvl1pPr algn="l">
              <a:defRPr sz="2800">
                <a:latin typeface="Arial" pitchFamily="34" charset="0"/>
                <a:cs typeface="Arial" pitchFamily="34" charset="0"/>
              </a:defRPr>
            </a:lvl1pPr>
          </a:lstStyle>
          <a:p>
            <a:r>
              <a:rPr lang="de-DE"/>
              <a:t>Titelmasterformat durch Klicken bearbeiten</a:t>
            </a:r>
            <a:endParaRPr lang="en-US" dirty="0"/>
          </a:p>
        </p:txBody>
      </p:sp>
      <p:sp>
        <p:nvSpPr>
          <p:cNvPr id="7" name="Text Placeholder 7"/>
          <p:cNvSpPr>
            <a:spLocks noGrp="1"/>
          </p:cNvSpPr>
          <p:nvPr>
            <p:ph type="body" sz="quarter" idx="12"/>
          </p:nvPr>
        </p:nvSpPr>
        <p:spPr>
          <a:xfrm>
            <a:off x="457200" y="1524000"/>
            <a:ext cx="8153400" cy="4724400"/>
          </a:xfrm>
        </p:spPr>
        <p:txBody>
          <a:bodyPr/>
          <a:lstStyle>
            <a:lvl1pPr marL="0" indent="0">
              <a:buFontTx/>
              <a:buNone/>
              <a:defRPr sz="2800">
                <a:latin typeface="Arial" pitchFamily="34" charset="0"/>
                <a:cs typeface="Arial" pitchFamily="34" charset="0"/>
              </a:defRPr>
            </a:lvl1pPr>
            <a:lvl2pPr marL="688975" indent="-231775">
              <a:buClr>
                <a:srgbClr val="00B0F0"/>
              </a:buClr>
              <a:buFont typeface="Arial" pitchFamily="34" charset="0"/>
              <a:buChar char="•"/>
              <a:defRPr sz="2400">
                <a:latin typeface="Arial" pitchFamily="34" charset="0"/>
                <a:cs typeface="Arial" pitchFamily="34" charset="0"/>
              </a:defRPr>
            </a:lvl2pPr>
            <a:lvl3pPr marL="1027113" indent="-225425">
              <a:buClr>
                <a:srgbClr val="00B0F0"/>
              </a:buClr>
              <a:buFont typeface="Arial" pitchFamily="34" charset="0"/>
              <a:buChar char="•"/>
              <a:defRPr sz="2200">
                <a:latin typeface="Arial" pitchFamily="34" charset="0"/>
                <a:cs typeface="Arial" pitchFamily="34" charset="0"/>
              </a:defRPr>
            </a:lvl3pPr>
            <a:lvl4pPr marL="1377950" indent="-238125">
              <a:buClr>
                <a:srgbClr val="00B0F0"/>
              </a:buClr>
              <a:buFont typeface="Arial" pitchFamily="34" charset="0"/>
              <a:buChar char="•"/>
              <a:defRPr>
                <a:latin typeface="Arial" pitchFamily="34" charset="0"/>
                <a:cs typeface="Arial" pitchFamily="34" charset="0"/>
              </a:defRPr>
            </a:lvl4pPr>
            <a:lvl5pPr marL="2057400" indent="-228600">
              <a:buClr>
                <a:srgbClr val="00B0F0"/>
              </a:buClr>
              <a:buFont typeface="Arial" pitchFamily="34" charset="0"/>
              <a:buChar char="•"/>
              <a:defRPr/>
            </a:lvl5pPr>
          </a:lstStyle>
          <a:p>
            <a:pPr lvl="0"/>
            <a:r>
              <a:rPr lang="de-DE"/>
              <a:t>Textmasterformate durch Klicken bearbeiten</a:t>
            </a:r>
          </a:p>
          <a:p>
            <a:pPr lvl="1"/>
            <a:r>
              <a:rPr lang="de-DE"/>
              <a:t>Zweite Ebene</a:t>
            </a:r>
          </a:p>
          <a:p>
            <a:pPr lvl="2"/>
            <a:r>
              <a:rPr lang="de-DE"/>
              <a:t>Dritte Ebene</a:t>
            </a:r>
          </a:p>
          <a:p>
            <a:pPr lvl="3"/>
            <a:r>
              <a:rPr lang="de-DE"/>
              <a:t>Vierte Ebene</a:t>
            </a:r>
          </a:p>
        </p:txBody>
      </p:sp>
      <p:sp>
        <p:nvSpPr>
          <p:cNvPr id="8" name="Text Placeholder 9"/>
          <p:cNvSpPr>
            <a:spLocks noGrp="1"/>
          </p:cNvSpPr>
          <p:nvPr>
            <p:ph type="body" sz="quarter" idx="13"/>
          </p:nvPr>
        </p:nvSpPr>
        <p:spPr>
          <a:xfrm>
            <a:off x="471268" y="561536"/>
            <a:ext cx="7910732" cy="276664"/>
          </a:xfrm>
        </p:spPr>
        <p:txBody>
          <a:bodyPr>
            <a:noAutofit/>
          </a:bodyPr>
          <a:lstStyle>
            <a:lvl1pPr marL="0" indent="0">
              <a:buFontTx/>
              <a:buNone/>
              <a:defRPr sz="2000" baseline="0">
                <a:latin typeface="Arial" pitchFamily="34" charset="0"/>
                <a:cs typeface="Arial" pitchFamily="34" charset="0"/>
              </a:defRPr>
            </a:lvl1pPr>
          </a:lstStyle>
          <a:p>
            <a:pPr lvl="0"/>
            <a:r>
              <a:rPr lang="de-DE"/>
              <a:t>Textmasterformate durch Klicken bearbeiten</a:t>
            </a:r>
          </a:p>
        </p:txBody>
      </p:sp>
    </p:spTree>
    <p:extLst>
      <p:ext uri="{BB962C8B-B14F-4D97-AF65-F5344CB8AC3E}">
        <p14:creationId xmlns:p14="http://schemas.microsoft.com/office/powerpoint/2010/main" val="102204366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Titel 1"/>
          <p:cNvSpPr>
            <a:spLocks noGrp="1"/>
          </p:cNvSpPr>
          <p:nvPr>
            <p:ph type="ctrTitle"/>
          </p:nvPr>
        </p:nvSpPr>
        <p:spPr>
          <a:xfrm>
            <a:off x="431190" y="0"/>
            <a:ext cx="7729918" cy="1027034"/>
          </a:xfrm>
          <a:prstGeom prst="rect">
            <a:avLst/>
          </a:prstGeom>
        </p:spPr>
        <p:txBody>
          <a:bodyPr>
            <a:normAutofit/>
          </a:bodyPr>
          <a:lstStyle>
            <a:lvl1pPr algn="l">
              <a:defRPr sz="2800" b="1" i="0">
                <a:solidFill>
                  <a:srgbClr val="FFFFFF"/>
                </a:solidFill>
                <a:latin typeface="Century Gothic" pitchFamily="34" charset="0"/>
                <a:cs typeface="Century Gothic" pitchFamily="34" charset="0"/>
              </a:defRPr>
            </a:lvl1pPr>
          </a:lstStyle>
          <a:p>
            <a:r>
              <a:rPr lang="de-DE" dirty="0"/>
              <a:t>Mastertitelformat bearbeiten</a:t>
            </a:r>
          </a:p>
        </p:txBody>
      </p:sp>
      <p:sp>
        <p:nvSpPr>
          <p:cNvPr id="10" name="Textplatzhalter 8"/>
          <p:cNvSpPr>
            <a:spLocks noGrp="1"/>
          </p:cNvSpPr>
          <p:nvPr>
            <p:ph type="body" sz="quarter" idx="13"/>
          </p:nvPr>
        </p:nvSpPr>
        <p:spPr>
          <a:xfrm>
            <a:off x="419102" y="1356310"/>
            <a:ext cx="4292601" cy="5323890"/>
          </a:xfrm>
          <a:prstGeom prst="rect">
            <a:avLst/>
          </a:prstGeom>
          <a:ln>
            <a:noFill/>
          </a:ln>
        </p:spPr>
        <p:txBody>
          <a:bodyPr>
            <a:normAutofit/>
          </a:bodyPr>
          <a:lstStyle>
            <a:lvl1pPr marL="180975" indent="-180975">
              <a:lnSpc>
                <a:spcPct val="100000"/>
              </a:lnSpc>
              <a:spcBef>
                <a:spcPts val="500"/>
              </a:spcBef>
              <a:buClr>
                <a:schemeClr val="accent6">
                  <a:lumMod val="75000"/>
                </a:schemeClr>
              </a:buClr>
              <a:buSzPct val="100000"/>
              <a:defRPr sz="2000">
                <a:solidFill>
                  <a:srgbClr val="252D80"/>
                </a:solidFill>
                <a:latin typeface="Century Gothic" pitchFamily="34" charset="0"/>
                <a:cs typeface="Century Gothic" pitchFamily="34" charset="0"/>
              </a:defRPr>
            </a:lvl1pPr>
            <a:lvl2pPr marL="360363" indent="-179388">
              <a:lnSpc>
                <a:spcPct val="130000"/>
              </a:lnSpc>
              <a:spcBef>
                <a:spcPts val="500"/>
              </a:spcBef>
              <a:buClr>
                <a:schemeClr val="accent6">
                  <a:lumMod val="75000"/>
                </a:schemeClr>
              </a:buClr>
              <a:buSzPct val="100000"/>
              <a:buFont typeface="Arial"/>
              <a:buChar char="•"/>
              <a:defRPr sz="1800">
                <a:solidFill>
                  <a:srgbClr val="252D80"/>
                </a:solidFill>
                <a:latin typeface="Century Gothic" pitchFamily="34" charset="0"/>
                <a:cs typeface="Century Gothic" pitchFamily="34" charset="0"/>
              </a:defRPr>
            </a:lvl2pPr>
            <a:lvl3pPr marL="541338" indent="-180975">
              <a:lnSpc>
                <a:spcPct val="130000"/>
              </a:lnSpc>
              <a:spcBef>
                <a:spcPts val="500"/>
              </a:spcBef>
              <a:buClr>
                <a:schemeClr val="accent6">
                  <a:lumMod val="75000"/>
                </a:schemeClr>
              </a:buClr>
              <a:buSzPct val="100000"/>
              <a:buFont typeface="Arial"/>
              <a:buChar char="•"/>
              <a:defRPr sz="1600">
                <a:solidFill>
                  <a:srgbClr val="252D80"/>
                </a:solidFill>
                <a:latin typeface="Century Gothic" pitchFamily="34" charset="0"/>
                <a:cs typeface="Century Gothic" pitchFamily="34" charset="0"/>
              </a:defRPr>
            </a:lvl3pPr>
            <a:lvl4pPr marL="720725" indent="-179388">
              <a:lnSpc>
                <a:spcPct val="130000"/>
              </a:lnSpc>
              <a:spcBef>
                <a:spcPts val="500"/>
              </a:spcBef>
              <a:buClr>
                <a:schemeClr val="accent6">
                  <a:lumMod val="75000"/>
                </a:schemeClr>
              </a:buClr>
              <a:buSzPct val="100000"/>
              <a:buFont typeface="Arial"/>
              <a:buChar char="•"/>
              <a:defRPr sz="1400">
                <a:solidFill>
                  <a:srgbClr val="252D80"/>
                </a:solidFill>
                <a:latin typeface="Century Gothic" pitchFamily="34" charset="0"/>
                <a:cs typeface="Century Gothic" pitchFamily="34" charset="0"/>
              </a:defRPr>
            </a:lvl4pPr>
            <a:lvl5pPr marL="893763" indent="-173038">
              <a:lnSpc>
                <a:spcPct val="130000"/>
              </a:lnSpc>
              <a:spcBef>
                <a:spcPts val="500"/>
              </a:spcBef>
              <a:buClr>
                <a:schemeClr val="accent6">
                  <a:lumMod val="75000"/>
                </a:schemeClr>
              </a:buClr>
              <a:buSzPct val="100000"/>
              <a:buFont typeface="Arial"/>
              <a:buChar char="•"/>
              <a:defRPr sz="1200">
                <a:solidFill>
                  <a:srgbClr val="252D80"/>
                </a:solidFill>
                <a:latin typeface="Century Gothic" pitchFamily="34" charset="0"/>
                <a:cs typeface="Century Gothic" pitchFamily="34" charset="0"/>
              </a:defRPr>
            </a:lvl5pPr>
          </a:lstStyle>
          <a:p>
            <a:pPr lvl="0"/>
            <a:r>
              <a:rPr lang="de-DE" dirty="0"/>
              <a:t>Mastertextformat </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8"/>
          <p:cNvSpPr>
            <a:spLocks noGrp="1"/>
          </p:cNvSpPr>
          <p:nvPr>
            <p:ph type="body" sz="quarter" idx="14"/>
          </p:nvPr>
        </p:nvSpPr>
        <p:spPr>
          <a:xfrm>
            <a:off x="4711700" y="1356310"/>
            <a:ext cx="4292601" cy="5323890"/>
          </a:xfrm>
          <a:prstGeom prst="rect">
            <a:avLst/>
          </a:prstGeom>
          <a:ln>
            <a:noFill/>
          </a:ln>
        </p:spPr>
        <p:txBody>
          <a:bodyPr>
            <a:normAutofit/>
          </a:bodyPr>
          <a:lstStyle>
            <a:lvl1pPr marL="180975" indent="-180975">
              <a:lnSpc>
                <a:spcPct val="100000"/>
              </a:lnSpc>
              <a:spcBef>
                <a:spcPts val="500"/>
              </a:spcBef>
              <a:buClr>
                <a:schemeClr val="accent6">
                  <a:lumMod val="75000"/>
                </a:schemeClr>
              </a:buClr>
              <a:buSzPct val="100000"/>
              <a:defRPr sz="2000">
                <a:solidFill>
                  <a:srgbClr val="252D80"/>
                </a:solidFill>
                <a:latin typeface="Century Gothic" pitchFamily="34" charset="0"/>
                <a:cs typeface="Century Gothic" pitchFamily="34" charset="0"/>
              </a:defRPr>
            </a:lvl1pPr>
            <a:lvl2pPr marL="360363" indent="-179388">
              <a:lnSpc>
                <a:spcPct val="130000"/>
              </a:lnSpc>
              <a:spcBef>
                <a:spcPts val="500"/>
              </a:spcBef>
              <a:buClr>
                <a:schemeClr val="accent6">
                  <a:lumMod val="75000"/>
                </a:schemeClr>
              </a:buClr>
              <a:buSzPct val="100000"/>
              <a:buFont typeface="Arial"/>
              <a:buChar char="•"/>
              <a:defRPr sz="1800">
                <a:solidFill>
                  <a:srgbClr val="252D80"/>
                </a:solidFill>
                <a:latin typeface="Century Gothic" pitchFamily="34" charset="0"/>
                <a:cs typeface="Century Gothic" pitchFamily="34" charset="0"/>
              </a:defRPr>
            </a:lvl2pPr>
            <a:lvl3pPr marL="541338" indent="-180975">
              <a:lnSpc>
                <a:spcPct val="130000"/>
              </a:lnSpc>
              <a:spcBef>
                <a:spcPts val="500"/>
              </a:spcBef>
              <a:buClr>
                <a:schemeClr val="accent6">
                  <a:lumMod val="75000"/>
                </a:schemeClr>
              </a:buClr>
              <a:buSzPct val="100000"/>
              <a:buFont typeface="Arial"/>
              <a:buChar char="•"/>
              <a:defRPr sz="1600">
                <a:solidFill>
                  <a:srgbClr val="252D80"/>
                </a:solidFill>
                <a:latin typeface="Century Gothic" pitchFamily="34" charset="0"/>
                <a:cs typeface="Century Gothic" pitchFamily="34" charset="0"/>
              </a:defRPr>
            </a:lvl3pPr>
            <a:lvl4pPr marL="720725" indent="-179388">
              <a:lnSpc>
                <a:spcPct val="130000"/>
              </a:lnSpc>
              <a:spcBef>
                <a:spcPts val="500"/>
              </a:spcBef>
              <a:buClr>
                <a:schemeClr val="accent6">
                  <a:lumMod val="75000"/>
                </a:schemeClr>
              </a:buClr>
              <a:buSzPct val="100000"/>
              <a:buFont typeface="Arial"/>
              <a:buChar char="•"/>
              <a:defRPr sz="1400">
                <a:solidFill>
                  <a:srgbClr val="252D80"/>
                </a:solidFill>
                <a:latin typeface="Century Gothic" pitchFamily="34" charset="0"/>
                <a:cs typeface="Century Gothic" pitchFamily="34" charset="0"/>
              </a:defRPr>
            </a:lvl4pPr>
            <a:lvl5pPr marL="893763" indent="-173038">
              <a:lnSpc>
                <a:spcPct val="130000"/>
              </a:lnSpc>
              <a:spcBef>
                <a:spcPts val="500"/>
              </a:spcBef>
              <a:buClr>
                <a:schemeClr val="accent6">
                  <a:lumMod val="75000"/>
                </a:schemeClr>
              </a:buClr>
              <a:buSzPct val="100000"/>
              <a:buFont typeface="Arial"/>
              <a:buChar char="•"/>
              <a:defRPr sz="1200">
                <a:solidFill>
                  <a:srgbClr val="252D80"/>
                </a:solidFill>
                <a:latin typeface="Century Gothic" pitchFamily="34" charset="0"/>
                <a:cs typeface="Century Gothic" pitchFamily="34" charset="0"/>
              </a:defRPr>
            </a:lvl5pPr>
          </a:lstStyle>
          <a:p>
            <a:pPr lvl="0"/>
            <a:r>
              <a:rPr lang="de-DE" dirty="0"/>
              <a:t>Mastertextformat </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36361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0" y="10"/>
            <a:ext cx="9144000" cy="1147763"/>
          </a:xfrm>
        </p:spPr>
        <p:txBody>
          <a:bodyPr/>
          <a:lstStyle/>
          <a:p>
            <a:r>
              <a:rPr lang="es-ES"/>
              <a:t>Haga clic para modificar el estilo de título del patrón</a:t>
            </a:r>
          </a:p>
        </p:txBody>
      </p:sp>
      <p:sp>
        <p:nvSpPr>
          <p:cNvPr id="3" name="2 Marcador de gráfico"/>
          <p:cNvSpPr>
            <a:spLocks noGrp="1"/>
          </p:cNvSpPr>
          <p:nvPr>
            <p:ph type="chart" idx="1"/>
          </p:nvPr>
        </p:nvSpPr>
        <p:spPr>
          <a:xfrm>
            <a:off x="481013" y="1752600"/>
            <a:ext cx="8202612" cy="4114800"/>
          </a:xfrm>
        </p:spPr>
        <p:txBody>
          <a:bodyPr/>
          <a:lstStyle/>
          <a:p>
            <a:pPr lvl="0"/>
            <a:endParaRPr lang="es-ES" noProof="0"/>
          </a:p>
        </p:txBody>
      </p:sp>
    </p:spTree>
    <p:extLst>
      <p:ext uri="{BB962C8B-B14F-4D97-AF65-F5344CB8AC3E}">
        <p14:creationId xmlns:p14="http://schemas.microsoft.com/office/powerpoint/2010/main" val="3033543293"/>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4000" b="1" cap="all"/>
            </a:lvl1pPr>
          </a:lstStyle>
          <a:p>
            <a:r>
              <a:rPr lang="it-IT"/>
              <a:t>Fare clic per modificare stile</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BCC5B65-B41B-C3C5-1692-EC26803C263C}"/>
              </a:ext>
            </a:extLst>
          </p:cNvPr>
          <p:cNvSpPr>
            <a:spLocks noGrp="1"/>
          </p:cNvSpPr>
          <p:nvPr>
            <p:ph type="dt" sz="half" idx="10"/>
          </p:nvPr>
        </p:nvSpPr>
        <p:spPr/>
        <p:txBody>
          <a:bodyPr/>
          <a:lstStyle>
            <a:lvl1pPr>
              <a:defRPr/>
            </a:lvl1pPr>
          </a:lstStyle>
          <a:p>
            <a:pPr>
              <a:defRPr/>
            </a:pPr>
            <a:fld id="{E637661B-D301-144E-972D-7F2B3BA00F2A}" type="datetime1">
              <a:rPr lang="it-IT"/>
              <a:pPr>
                <a:defRPr/>
              </a:pPr>
              <a:t>05/03/2025</a:t>
            </a:fld>
            <a:endParaRPr lang="en-US"/>
          </a:p>
        </p:txBody>
      </p:sp>
      <p:sp>
        <p:nvSpPr>
          <p:cNvPr id="5" name="Segnaposto piè di pagina 4">
            <a:extLst>
              <a:ext uri="{FF2B5EF4-FFF2-40B4-BE49-F238E27FC236}">
                <a16:creationId xmlns:a16="http://schemas.microsoft.com/office/drawing/2014/main" id="{6FB46643-5ED7-2E98-8999-5C19131E54AF}"/>
              </a:ext>
            </a:extLst>
          </p:cNvPr>
          <p:cNvSpPr>
            <a:spLocks noGrp="1"/>
          </p:cNvSpPr>
          <p:nvPr>
            <p:ph type="ftr" sz="quarter" idx="11"/>
          </p:nvPr>
        </p:nvSpPr>
        <p:spPr/>
        <p:txBody>
          <a:bodyPr/>
          <a:lstStyle>
            <a:lvl1pPr>
              <a:defRPr/>
            </a:lvl1pPr>
          </a:lstStyle>
          <a:p>
            <a:pPr>
              <a:defRPr/>
            </a:pPr>
            <a:endParaRPr lang="en-US"/>
          </a:p>
        </p:txBody>
      </p:sp>
      <p:sp>
        <p:nvSpPr>
          <p:cNvPr id="6" name="Segnaposto numero diapositiva 5">
            <a:extLst>
              <a:ext uri="{FF2B5EF4-FFF2-40B4-BE49-F238E27FC236}">
                <a16:creationId xmlns:a16="http://schemas.microsoft.com/office/drawing/2014/main" id="{B595389C-211C-05EE-6E20-52BAE5825AA5}"/>
              </a:ext>
            </a:extLst>
          </p:cNvPr>
          <p:cNvSpPr>
            <a:spLocks noGrp="1"/>
          </p:cNvSpPr>
          <p:nvPr>
            <p:ph type="sldNum" sz="quarter" idx="12"/>
          </p:nvPr>
        </p:nvSpPr>
        <p:spPr/>
        <p:txBody>
          <a:bodyPr/>
          <a:lstStyle>
            <a:lvl1pPr>
              <a:defRPr/>
            </a:lvl1pPr>
          </a:lstStyle>
          <a:p>
            <a:fld id="{77F1B89E-920D-CB43-98F4-B1884A82CB29}" type="slidenum">
              <a:rPr lang="en-US" altLang="it-IT"/>
              <a:pPr/>
              <a:t>‹N›</a:t>
            </a:fld>
            <a:endParaRPr lang="en-US" altLang="it-IT"/>
          </a:p>
        </p:txBody>
      </p:sp>
    </p:spTree>
    <p:extLst>
      <p:ext uri="{BB962C8B-B14F-4D97-AF65-F5344CB8AC3E}">
        <p14:creationId xmlns:p14="http://schemas.microsoft.com/office/powerpoint/2010/main" val="194808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3">
            <a:extLst>
              <a:ext uri="{FF2B5EF4-FFF2-40B4-BE49-F238E27FC236}">
                <a16:creationId xmlns:a16="http://schemas.microsoft.com/office/drawing/2014/main" id="{F9859CFB-7A53-2A1C-7A17-89051F42E500}"/>
              </a:ext>
            </a:extLst>
          </p:cNvPr>
          <p:cNvSpPr>
            <a:spLocks noGrp="1"/>
          </p:cNvSpPr>
          <p:nvPr>
            <p:ph type="dt" sz="half" idx="10"/>
          </p:nvPr>
        </p:nvSpPr>
        <p:spPr/>
        <p:txBody>
          <a:bodyPr/>
          <a:lstStyle>
            <a:lvl1pPr>
              <a:defRPr/>
            </a:lvl1pPr>
          </a:lstStyle>
          <a:p>
            <a:pPr>
              <a:defRPr/>
            </a:pPr>
            <a:fld id="{C92CD837-DEFB-5D4C-9956-5A1B259AF73B}" type="datetime1">
              <a:rPr lang="it-IT"/>
              <a:pPr>
                <a:defRPr/>
              </a:pPr>
              <a:t>05/03/2025</a:t>
            </a:fld>
            <a:endParaRPr lang="en-US"/>
          </a:p>
        </p:txBody>
      </p:sp>
      <p:sp>
        <p:nvSpPr>
          <p:cNvPr id="6" name="Segnaposto piè di pagina 4">
            <a:extLst>
              <a:ext uri="{FF2B5EF4-FFF2-40B4-BE49-F238E27FC236}">
                <a16:creationId xmlns:a16="http://schemas.microsoft.com/office/drawing/2014/main" id="{4DA5AA91-3727-D54B-FE67-3214BFD23C77}"/>
              </a:ext>
            </a:extLst>
          </p:cNvPr>
          <p:cNvSpPr>
            <a:spLocks noGrp="1"/>
          </p:cNvSpPr>
          <p:nvPr>
            <p:ph type="ftr" sz="quarter" idx="11"/>
          </p:nvPr>
        </p:nvSpPr>
        <p:spPr/>
        <p:txBody>
          <a:bodyPr/>
          <a:lstStyle>
            <a:lvl1pPr>
              <a:defRPr/>
            </a:lvl1pPr>
          </a:lstStyle>
          <a:p>
            <a:pPr>
              <a:defRPr/>
            </a:pPr>
            <a:endParaRPr lang="en-US"/>
          </a:p>
        </p:txBody>
      </p:sp>
      <p:sp>
        <p:nvSpPr>
          <p:cNvPr id="7" name="Segnaposto numero diapositiva 5">
            <a:extLst>
              <a:ext uri="{FF2B5EF4-FFF2-40B4-BE49-F238E27FC236}">
                <a16:creationId xmlns:a16="http://schemas.microsoft.com/office/drawing/2014/main" id="{2A05EBE4-F9A6-1E4E-6344-D60485A9EF35}"/>
              </a:ext>
            </a:extLst>
          </p:cNvPr>
          <p:cNvSpPr>
            <a:spLocks noGrp="1"/>
          </p:cNvSpPr>
          <p:nvPr>
            <p:ph type="sldNum" sz="quarter" idx="12"/>
          </p:nvPr>
        </p:nvSpPr>
        <p:spPr/>
        <p:txBody>
          <a:bodyPr/>
          <a:lstStyle>
            <a:lvl1pPr>
              <a:defRPr/>
            </a:lvl1pPr>
          </a:lstStyle>
          <a:p>
            <a:fld id="{F1D9A6E1-4943-A54A-ADF2-D9D5C7BABDE0}" type="slidenum">
              <a:rPr lang="en-US" altLang="it-IT"/>
              <a:pPr/>
              <a:t>‹N›</a:t>
            </a:fld>
            <a:endParaRPr lang="en-US" altLang="it-IT"/>
          </a:p>
        </p:txBody>
      </p:sp>
    </p:spTree>
    <p:extLst>
      <p:ext uri="{BB962C8B-B14F-4D97-AF65-F5344CB8AC3E}">
        <p14:creationId xmlns:p14="http://schemas.microsoft.com/office/powerpoint/2010/main" val="397638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3">
            <a:extLst>
              <a:ext uri="{FF2B5EF4-FFF2-40B4-BE49-F238E27FC236}">
                <a16:creationId xmlns:a16="http://schemas.microsoft.com/office/drawing/2014/main" id="{238B2987-82CA-D638-D024-8E4214371251}"/>
              </a:ext>
            </a:extLst>
          </p:cNvPr>
          <p:cNvSpPr>
            <a:spLocks noGrp="1"/>
          </p:cNvSpPr>
          <p:nvPr>
            <p:ph type="dt" sz="half" idx="10"/>
          </p:nvPr>
        </p:nvSpPr>
        <p:spPr/>
        <p:txBody>
          <a:bodyPr/>
          <a:lstStyle>
            <a:lvl1pPr>
              <a:defRPr/>
            </a:lvl1pPr>
          </a:lstStyle>
          <a:p>
            <a:pPr>
              <a:defRPr/>
            </a:pPr>
            <a:fld id="{AB81AED8-7D09-8B48-A5A9-5BAE1C130B8C}" type="datetime1">
              <a:rPr lang="it-IT"/>
              <a:pPr>
                <a:defRPr/>
              </a:pPr>
              <a:t>05/03/2025</a:t>
            </a:fld>
            <a:endParaRPr lang="en-US"/>
          </a:p>
        </p:txBody>
      </p:sp>
      <p:sp>
        <p:nvSpPr>
          <p:cNvPr id="8" name="Segnaposto piè di pagina 4">
            <a:extLst>
              <a:ext uri="{FF2B5EF4-FFF2-40B4-BE49-F238E27FC236}">
                <a16:creationId xmlns:a16="http://schemas.microsoft.com/office/drawing/2014/main" id="{022ABCF4-942C-F9F7-83CE-B20AF1FC0996}"/>
              </a:ext>
            </a:extLst>
          </p:cNvPr>
          <p:cNvSpPr>
            <a:spLocks noGrp="1"/>
          </p:cNvSpPr>
          <p:nvPr>
            <p:ph type="ftr" sz="quarter" idx="11"/>
          </p:nvPr>
        </p:nvSpPr>
        <p:spPr/>
        <p:txBody>
          <a:bodyPr/>
          <a:lstStyle>
            <a:lvl1pPr>
              <a:defRPr/>
            </a:lvl1pPr>
          </a:lstStyle>
          <a:p>
            <a:pPr>
              <a:defRPr/>
            </a:pPr>
            <a:endParaRPr lang="en-US"/>
          </a:p>
        </p:txBody>
      </p:sp>
      <p:sp>
        <p:nvSpPr>
          <p:cNvPr id="9" name="Segnaposto numero diapositiva 5">
            <a:extLst>
              <a:ext uri="{FF2B5EF4-FFF2-40B4-BE49-F238E27FC236}">
                <a16:creationId xmlns:a16="http://schemas.microsoft.com/office/drawing/2014/main" id="{685C79F4-C8A9-ED0B-D239-198ABF51F2A7}"/>
              </a:ext>
            </a:extLst>
          </p:cNvPr>
          <p:cNvSpPr>
            <a:spLocks noGrp="1"/>
          </p:cNvSpPr>
          <p:nvPr>
            <p:ph type="sldNum" sz="quarter" idx="12"/>
          </p:nvPr>
        </p:nvSpPr>
        <p:spPr/>
        <p:txBody>
          <a:bodyPr/>
          <a:lstStyle>
            <a:lvl1pPr>
              <a:defRPr/>
            </a:lvl1pPr>
          </a:lstStyle>
          <a:p>
            <a:fld id="{CA014485-1F29-FE4E-ACBE-184B60443D25}" type="slidenum">
              <a:rPr lang="en-US" altLang="it-IT"/>
              <a:pPr/>
              <a:t>‹N›</a:t>
            </a:fld>
            <a:endParaRPr lang="en-US" altLang="it-IT"/>
          </a:p>
        </p:txBody>
      </p:sp>
    </p:spTree>
    <p:extLst>
      <p:ext uri="{BB962C8B-B14F-4D97-AF65-F5344CB8AC3E}">
        <p14:creationId xmlns:p14="http://schemas.microsoft.com/office/powerpoint/2010/main" val="184984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data 3">
            <a:extLst>
              <a:ext uri="{FF2B5EF4-FFF2-40B4-BE49-F238E27FC236}">
                <a16:creationId xmlns:a16="http://schemas.microsoft.com/office/drawing/2014/main" id="{CA00A1C8-44B6-4F6B-D7DF-5A915BFDB299}"/>
              </a:ext>
            </a:extLst>
          </p:cNvPr>
          <p:cNvSpPr>
            <a:spLocks noGrp="1"/>
          </p:cNvSpPr>
          <p:nvPr>
            <p:ph type="dt" sz="half" idx="10"/>
          </p:nvPr>
        </p:nvSpPr>
        <p:spPr/>
        <p:txBody>
          <a:bodyPr/>
          <a:lstStyle>
            <a:lvl1pPr>
              <a:defRPr/>
            </a:lvl1pPr>
          </a:lstStyle>
          <a:p>
            <a:pPr>
              <a:defRPr/>
            </a:pPr>
            <a:fld id="{16C54585-2618-EF4D-B776-E8604682EEA0}" type="datetime1">
              <a:rPr lang="it-IT"/>
              <a:pPr>
                <a:defRPr/>
              </a:pPr>
              <a:t>05/03/2025</a:t>
            </a:fld>
            <a:endParaRPr lang="en-US"/>
          </a:p>
        </p:txBody>
      </p:sp>
      <p:sp>
        <p:nvSpPr>
          <p:cNvPr id="4" name="Segnaposto piè di pagina 4">
            <a:extLst>
              <a:ext uri="{FF2B5EF4-FFF2-40B4-BE49-F238E27FC236}">
                <a16:creationId xmlns:a16="http://schemas.microsoft.com/office/drawing/2014/main" id="{D9A1FB71-9063-DA5B-4020-6DE11C8EDC49}"/>
              </a:ext>
            </a:extLst>
          </p:cNvPr>
          <p:cNvSpPr>
            <a:spLocks noGrp="1"/>
          </p:cNvSpPr>
          <p:nvPr>
            <p:ph type="ftr" sz="quarter" idx="11"/>
          </p:nvPr>
        </p:nvSpPr>
        <p:spPr/>
        <p:txBody>
          <a:bodyPr/>
          <a:lstStyle>
            <a:lvl1pPr>
              <a:defRPr/>
            </a:lvl1pPr>
          </a:lstStyle>
          <a:p>
            <a:pPr>
              <a:defRPr/>
            </a:pPr>
            <a:endParaRPr lang="en-US"/>
          </a:p>
        </p:txBody>
      </p:sp>
      <p:sp>
        <p:nvSpPr>
          <p:cNvPr id="5" name="Segnaposto numero diapositiva 5">
            <a:extLst>
              <a:ext uri="{FF2B5EF4-FFF2-40B4-BE49-F238E27FC236}">
                <a16:creationId xmlns:a16="http://schemas.microsoft.com/office/drawing/2014/main" id="{D4736F49-ECE2-AB1E-991D-247F3A40AC1B}"/>
              </a:ext>
            </a:extLst>
          </p:cNvPr>
          <p:cNvSpPr>
            <a:spLocks noGrp="1"/>
          </p:cNvSpPr>
          <p:nvPr>
            <p:ph type="sldNum" sz="quarter" idx="12"/>
          </p:nvPr>
        </p:nvSpPr>
        <p:spPr/>
        <p:txBody>
          <a:bodyPr/>
          <a:lstStyle>
            <a:lvl1pPr>
              <a:defRPr/>
            </a:lvl1pPr>
          </a:lstStyle>
          <a:p>
            <a:fld id="{9768A595-DD6C-2F4D-951D-332E8FFDF280}" type="slidenum">
              <a:rPr lang="en-US" altLang="it-IT"/>
              <a:pPr/>
              <a:t>‹N›</a:t>
            </a:fld>
            <a:endParaRPr lang="en-US" altLang="it-IT"/>
          </a:p>
        </p:txBody>
      </p:sp>
    </p:spTree>
    <p:extLst>
      <p:ext uri="{BB962C8B-B14F-4D97-AF65-F5344CB8AC3E}">
        <p14:creationId xmlns:p14="http://schemas.microsoft.com/office/powerpoint/2010/main" val="3649131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E2A8AFA8-7566-150D-5662-DB2454B05B9C}"/>
              </a:ext>
            </a:extLst>
          </p:cNvPr>
          <p:cNvSpPr>
            <a:spLocks noGrp="1"/>
          </p:cNvSpPr>
          <p:nvPr>
            <p:ph type="dt" sz="half" idx="10"/>
          </p:nvPr>
        </p:nvSpPr>
        <p:spPr/>
        <p:txBody>
          <a:bodyPr/>
          <a:lstStyle>
            <a:lvl1pPr>
              <a:defRPr/>
            </a:lvl1pPr>
          </a:lstStyle>
          <a:p>
            <a:pPr>
              <a:defRPr/>
            </a:pPr>
            <a:fld id="{D0BF5E1A-2DB5-2848-B2BF-82CC93B509A8}" type="datetime1">
              <a:rPr lang="it-IT"/>
              <a:pPr>
                <a:defRPr/>
              </a:pPr>
              <a:t>05/03/2025</a:t>
            </a:fld>
            <a:endParaRPr lang="en-US"/>
          </a:p>
        </p:txBody>
      </p:sp>
      <p:sp>
        <p:nvSpPr>
          <p:cNvPr id="3" name="Segnaposto piè di pagina 4">
            <a:extLst>
              <a:ext uri="{FF2B5EF4-FFF2-40B4-BE49-F238E27FC236}">
                <a16:creationId xmlns:a16="http://schemas.microsoft.com/office/drawing/2014/main" id="{BFB17C25-D75B-82E6-7550-08E7E3D038CF}"/>
              </a:ext>
            </a:extLst>
          </p:cNvPr>
          <p:cNvSpPr>
            <a:spLocks noGrp="1"/>
          </p:cNvSpPr>
          <p:nvPr>
            <p:ph type="ftr" sz="quarter" idx="11"/>
          </p:nvPr>
        </p:nvSpPr>
        <p:spPr/>
        <p:txBody>
          <a:bodyPr/>
          <a:lstStyle>
            <a:lvl1pPr>
              <a:defRPr/>
            </a:lvl1pPr>
          </a:lstStyle>
          <a:p>
            <a:pPr>
              <a:defRPr/>
            </a:pPr>
            <a:endParaRPr lang="en-US"/>
          </a:p>
        </p:txBody>
      </p:sp>
      <p:sp>
        <p:nvSpPr>
          <p:cNvPr id="4" name="Segnaposto numero diapositiva 5">
            <a:extLst>
              <a:ext uri="{FF2B5EF4-FFF2-40B4-BE49-F238E27FC236}">
                <a16:creationId xmlns:a16="http://schemas.microsoft.com/office/drawing/2014/main" id="{6FEE3405-4364-E29D-6C5D-EF578D928CDB}"/>
              </a:ext>
            </a:extLst>
          </p:cNvPr>
          <p:cNvSpPr>
            <a:spLocks noGrp="1"/>
          </p:cNvSpPr>
          <p:nvPr>
            <p:ph type="sldNum" sz="quarter" idx="12"/>
          </p:nvPr>
        </p:nvSpPr>
        <p:spPr/>
        <p:txBody>
          <a:bodyPr/>
          <a:lstStyle>
            <a:lvl1pPr>
              <a:defRPr/>
            </a:lvl1pPr>
          </a:lstStyle>
          <a:p>
            <a:fld id="{C0AE58F9-6B80-5C42-9028-49E94E3121E9}" type="slidenum">
              <a:rPr lang="en-US" altLang="it-IT"/>
              <a:pPr/>
              <a:t>‹N›</a:t>
            </a:fld>
            <a:endParaRPr lang="en-US" altLang="it-IT"/>
          </a:p>
        </p:txBody>
      </p:sp>
    </p:spTree>
    <p:extLst>
      <p:ext uri="{BB962C8B-B14F-4D97-AF65-F5344CB8AC3E}">
        <p14:creationId xmlns:p14="http://schemas.microsoft.com/office/powerpoint/2010/main" val="286230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a:t>Fare clic per modificare stile</a:t>
            </a:r>
            <a:endParaRPr lang="en-US"/>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15355BC2-21FC-B818-F775-A8AA34019C31}"/>
              </a:ext>
            </a:extLst>
          </p:cNvPr>
          <p:cNvSpPr>
            <a:spLocks noGrp="1"/>
          </p:cNvSpPr>
          <p:nvPr>
            <p:ph type="dt" sz="half" idx="10"/>
          </p:nvPr>
        </p:nvSpPr>
        <p:spPr/>
        <p:txBody>
          <a:bodyPr/>
          <a:lstStyle>
            <a:lvl1pPr>
              <a:defRPr/>
            </a:lvl1pPr>
          </a:lstStyle>
          <a:p>
            <a:pPr>
              <a:defRPr/>
            </a:pPr>
            <a:fld id="{2C093356-1536-E74D-BFC0-58DC54C0E1B3}" type="datetime1">
              <a:rPr lang="it-IT"/>
              <a:pPr>
                <a:defRPr/>
              </a:pPr>
              <a:t>05/03/2025</a:t>
            </a:fld>
            <a:endParaRPr lang="en-US"/>
          </a:p>
        </p:txBody>
      </p:sp>
      <p:sp>
        <p:nvSpPr>
          <p:cNvPr id="6" name="Segnaposto piè di pagina 4">
            <a:extLst>
              <a:ext uri="{FF2B5EF4-FFF2-40B4-BE49-F238E27FC236}">
                <a16:creationId xmlns:a16="http://schemas.microsoft.com/office/drawing/2014/main" id="{5028E8C9-0A9E-67E3-F8F5-0038DC3C055C}"/>
              </a:ext>
            </a:extLst>
          </p:cNvPr>
          <p:cNvSpPr>
            <a:spLocks noGrp="1"/>
          </p:cNvSpPr>
          <p:nvPr>
            <p:ph type="ftr" sz="quarter" idx="11"/>
          </p:nvPr>
        </p:nvSpPr>
        <p:spPr/>
        <p:txBody>
          <a:bodyPr/>
          <a:lstStyle>
            <a:lvl1pPr>
              <a:defRPr/>
            </a:lvl1pPr>
          </a:lstStyle>
          <a:p>
            <a:pPr>
              <a:defRPr/>
            </a:pPr>
            <a:endParaRPr lang="en-US"/>
          </a:p>
        </p:txBody>
      </p:sp>
      <p:sp>
        <p:nvSpPr>
          <p:cNvPr id="7" name="Segnaposto numero diapositiva 5">
            <a:extLst>
              <a:ext uri="{FF2B5EF4-FFF2-40B4-BE49-F238E27FC236}">
                <a16:creationId xmlns:a16="http://schemas.microsoft.com/office/drawing/2014/main" id="{58C1DE2B-4733-8D60-DC4F-4C4A4A7D78B1}"/>
              </a:ext>
            </a:extLst>
          </p:cNvPr>
          <p:cNvSpPr>
            <a:spLocks noGrp="1"/>
          </p:cNvSpPr>
          <p:nvPr>
            <p:ph type="sldNum" sz="quarter" idx="12"/>
          </p:nvPr>
        </p:nvSpPr>
        <p:spPr/>
        <p:txBody>
          <a:bodyPr/>
          <a:lstStyle>
            <a:lvl1pPr>
              <a:defRPr/>
            </a:lvl1pPr>
          </a:lstStyle>
          <a:p>
            <a:fld id="{42862A99-B80C-864A-B5A0-232D391228F2}" type="slidenum">
              <a:rPr lang="en-US" altLang="it-IT"/>
              <a:pPr/>
              <a:t>‹N›</a:t>
            </a:fld>
            <a:endParaRPr lang="en-US" altLang="it-IT"/>
          </a:p>
        </p:txBody>
      </p:sp>
    </p:spTree>
    <p:extLst>
      <p:ext uri="{BB962C8B-B14F-4D97-AF65-F5344CB8AC3E}">
        <p14:creationId xmlns:p14="http://schemas.microsoft.com/office/powerpoint/2010/main" val="552439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endParaRPr lang="en-US"/>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ACFE87FA-FAAC-70E9-0F09-E413A6E6E3F7}"/>
              </a:ext>
            </a:extLst>
          </p:cNvPr>
          <p:cNvSpPr>
            <a:spLocks noGrp="1"/>
          </p:cNvSpPr>
          <p:nvPr>
            <p:ph type="dt" sz="half" idx="10"/>
          </p:nvPr>
        </p:nvSpPr>
        <p:spPr/>
        <p:txBody>
          <a:bodyPr/>
          <a:lstStyle>
            <a:lvl1pPr>
              <a:defRPr/>
            </a:lvl1pPr>
          </a:lstStyle>
          <a:p>
            <a:pPr>
              <a:defRPr/>
            </a:pPr>
            <a:fld id="{3A2C12FD-87A8-1C4C-AEBD-8AD74EF31385}" type="datetime1">
              <a:rPr lang="it-IT"/>
              <a:pPr>
                <a:defRPr/>
              </a:pPr>
              <a:t>05/03/2025</a:t>
            </a:fld>
            <a:endParaRPr lang="en-US"/>
          </a:p>
        </p:txBody>
      </p:sp>
      <p:sp>
        <p:nvSpPr>
          <p:cNvPr id="6" name="Segnaposto piè di pagina 4">
            <a:extLst>
              <a:ext uri="{FF2B5EF4-FFF2-40B4-BE49-F238E27FC236}">
                <a16:creationId xmlns:a16="http://schemas.microsoft.com/office/drawing/2014/main" id="{304FA977-4448-EE59-C7F2-6B816CA7879E}"/>
              </a:ext>
            </a:extLst>
          </p:cNvPr>
          <p:cNvSpPr>
            <a:spLocks noGrp="1"/>
          </p:cNvSpPr>
          <p:nvPr>
            <p:ph type="ftr" sz="quarter" idx="11"/>
          </p:nvPr>
        </p:nvSpPr>
        <p:spPr/>
        <p:txBody>
          <a:bodyPr/>
          <a:lstStyle>
            <a:lvl1pPr>
              <a:defRPr/>
            </a:lvl1pPr>
          </a:lstStyle>
          <a:p>
            <a:pPr>
              <a:defRPr/>
            </a:pPr>
            <a:endParaRPr lang="en-US"/>
          </a:p>
        </p:txBody>
      </p:sp>
      <p:sp>
        <p:nvSpPr>
          <p:cNvPr id="7" name="Segnaposto numero diapositiva 5">
            <a:extLst>
              <a:ext uri="{FF2B5EF4-FFF2-40B4-BE49-F238E27FC236}">
                <a16:creationId xmlns:a16="http://schemas.microsoft.com/office/drawing/2014/main" id="{546263B6-D1E0-7113-712F-A937003EDAD4}"/>
              </a:ext>
            </a:extLst>
          </p:cNvPr>
          <p:cNvSpPr>
            <a:spLocks noGrp="1"/>
          </p:cNvSpPr>
          <p:nvPr>
            <p:ph type="sldNum" sz="quarter" idx="12"/>
          </p:nvPr>
        </p:nvSpPr>
        <p:spPr/>
        <p:txBody>
          <a:bodyPr/>
          <a:lstStyle>
            <a:lvl1pPr>
              <a:defRPr/>
            </a:lvl1pPr>
          </a:lstStyle>
          <a:p>
            <a:fld id="{5DC7E60A-5E72-674F-B914-CB915A7FA28F}" type="slidenum">
              <a:rPr lang="en-US" altLang="it-IT"/>
              <a:pPr/>
              <a:t>‹N›</a:t>
            </a:fld>
            <a:endParaRPr lang="en-US" altLang="it-IT"/>
          </a:p>
        </p:txBody>
      </p:sp>
    </p:spTree>
    <p:extLst>
      <p:ext uri="{BB962C8B-B14F-4D97-AF65-F5344CB8AC3E}">
        <p14:creationId xmlns:p14="http://schemas.microsoft.com/office/powerpoint/2010/main" val="1103966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803B20F8-A5E4-D0F2-8FC4-F7F7BB9EB6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endParaRPr lang="en-US" altLang="it-IT"/>
          </a:p>
        </p:txBody>
      </p:sp>
      <p:sp>
        <p:nvSpPr>
          <p:cNvPr id="1027" name="Segnaposto testo 2">
            <a:extLst>
              <a:ext uri="{FF2B5EF4-FFF2-40B4-BE49-F238E27FC236}">
                <a16:creationId xmlns:a16="http://schemas.microsoft.com/office/drawing/2014/main" id="{72C60B38-6B82-E209-0ABA-F7D862A9691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4" name="Segnaposto data 3">
            <a:extLst>
              <a:ext uri="{FF2B5EF4-FFF2-40B4-BE49-F238E27FC236}">
                <a16:creationId xmlns:a16="http://schemas.microsoft.com/office/drawing/2014/main" id="{959F85D3-3D42-D5A3-0CF3-97D376B7A3F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alibri" pitchFamily="-109" charset="0"/>
                <a:ea typeface="ＭＳ Ｐゴシック" pitchFamily="-109" charset="-128"/>
              </a:defRPr>
            </a:lvl1pPr>
          </a:lstStyle>
          <a:p>
            <a:pPr>
              <a:defRPr/>
            </a:pPr>
            <a:fld id="{6A6A3E01-2BD3-A344-AF5E-E6EA61486E4A}" type="datetime1">
              <a:rPr lang="it-IT"/>
              <a:pPr>
                <a:defRPr/>
              </a:pPr>
              <a:t>05/03/2025</a:t>
            </a:fld>
            <a:endParaRPr lang="en-US"/>
          </a:p>
        </p:txBody>
      </p:sp>
      <p:sp>
        <p:nvSpPr>
          <p:cNvPr id="5" name="Segnaposto piè di pagina 4">
            <a:extLst>
              <a:ext uri="{FF2B5EF4-FFF2-40B4-BE49-F238E27FC236}">
                <a16:creationId xmlns:a16="http://schemas.microsoft.com/office/drawing/2014/main" id="{F78B033E-1232-03A2-E8AE-8F8E4885E9E3}"/>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latin typeface="Calibri" pitchFamily="-109" charset="0"/>
                <a:ea typeface="ＭＳ Ｐゴシック" pitchFamily="-109" charset="-128"/>
              </a:defRPr>
            </a:lvl1pPr>
          </a:lstStyle>
          <a:p>
            <a:pPr>
              <a:defRPr/>
            </a:pPr>
            <a:endParaRPr lang="en-US"/>
          </a:p>
        </p:txBody>
      </p:sp>
      <p:sp>
        <p:nvSpPr>
          <p:cNvPr id="6" name="Segnaposto numero diapositiva 5">
            <a:extLst>
              <a:ext uri="{FF2B5EF4-FFF2-40B4-BE49-F238E27FC236}">
                <a16:creationId xmlns:a16="http://schemas.microsoft.com/office/drawing/2014/main" id="{58A3CED7-5BDB-3062-F025-DFC3AAF0643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fld id="{B980E698-5857-2345-9BD7-AFF1EC490963}" type="slidenum">
              <a:rPr lang="en-US" altLang="it-IT"/>
              <a:pPr/>
              <a:t>‹N›</a:t>
            </a:fld>
            <a:endParaRPr lang="en-US" altLang="it-IT"/>
          </a:p>
        </p:txBody>
      </p:sp>
    </p:spTree>
  </p:cSld>
  <p:clrMap bg1="dk1" tx1="lt1" bg2="dk2" tx2="lt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304" r:id="rId12"/>
    <p:sldLayoutId id="2147484305"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pitchFamily="-104" charset="-128"/>
        </a:defRPr>
      </a:lvl1pPr>
      <a:lvl2pPr algn="ctr" defTabSz="457200" rtl="0" eaLnBrk="0" fontAlgn="base" hangingPunct="0">
        <a:spcBef>
          <a:spcPct val="0"/>
        </a:spcBef>
        <a:spcAft>
          <a:spcPct val="0"/>
        </a:spcAft>
        <a:defRPr sz="4400">
          <a:solidFill>
            <a:schemeClr val="tx1"/>
          </a:solidFill>
          <a:latin typeface="Calibri" pitchFamily="-104" charset="0"/>
          <a:ea typeface="ＭＳ Ｐゴシック" panose="020B0600070205080204" pitchFamily="34" charset="-128"/>
          <a:cs typeface="ＭＳ Ｐゴシック" pitchFamily="-104" charset="-128"/>
        </a:defRPr>
      </a:lvl2pPr>
      <a:lvl3pPr algn="ctr" defTabSz="457200" rtl="0" eaLnBrk="0" fontAlgn="base" hangingPunct="0">
        <a:spcBef>
          <a:spcPct val="0"/>
        </a:spcBef>
        <a:spcAft>
          <a:spcPct val="0"/>
        </a:spcAft>
        <a:defRPr sz="4400">
          <a:solidFill>
            <a:schemeClr val="tx1"/>
          </a:solidFill>
          <a:latin typeface="Calibri" pitchFamily="-104" charset="0"/>
          <a:ea typeface="ＭＳ Ｐゴシック" panose="020B0600070205080204" pitchFamily="34" charset="-128"/>
          <a:cs typeface="ＭＳ Ｐゴシック" pitchFamily="-104" charset="-128"/>
        </a:defRPr>
      </a:lvl3pPr>
      <a:lvl4pPr algn="ctr" defTabSz="457200" rtl="0" eaLnBrk="0" fontAlgn="base" hangingPunct="0">
        <a:spcBef>
          <a:spcPct val="0"/>
        </a:spcBef>
        <a:spcAft>
          <a:spcPct val="0"/>
        </a:spcAft>
        <a:defRPr sz="4400">
          <a:solidFill>
            <a:schemeClr val="tx1"/>
          </a:solidFill>
          <a:latin typeface="Calibri" pitchFamily="-104" charset="0"/>
          <a:ea typeface="ＭＳ Ｐゴシック" panose="020B0600070205080204" pitchFamily="34" charset="-128"/>
          <a:cs typeface="ＭＳ Ｐゴシック" pitchFamily="-104" charset="-128"/>
        </a:defRPr>
      </a:lvl4pPr>
      <a:lvl5pPr algn="ctr" defTabSz="457200" rtl="0" eaLnBrk="0" fontAlgn="base" hangingPunct="0">
        <a:spcBef>
          <a:spcPct val="0"/>
        </a:spcBef>
        <a:spcAft>
          <a:spcPct val="0"/>
        </a:spcAft>
        <a:defRPr sz="4400">
          <a:solidFill>
            <a:schemeClr val="tx1"/>
          </a:solidFill>
          <a:latin typeface="Calibri" pitchFamily="-104" charset="0"/>
          <a:ea typeface="ＭＳ Ｐゴシック" panose="020B0600070205080204" pitchFamily="34" charset="-128"/>
          <a:cs typeface="ＭＳ Ｐゴシック" pitchFamily="-104" charset="-128"/>
        </a:defRPr>
      </a:lvl5pPr>
      <a:lvl6pPr marL="457200" algn="ctr" defTabSz="457200" rtl="0" fontAlgn="base">
        <a:spcBef>
          <a:spcPct val="0"/>
        </a:spcBef>
        <a:spcAft>
          <a:spcPct val="0"/>
        </a:spcAft>
        <a:defRPr sz="4400">
          <a:solidFill>
            <a:schemeClr val="tx1"/>
          </a:solidFill>
          <a:latin typeface="Calibri" pitchFamily="-104" charset="0"/>
          <a:ea typeface="ＭＳ Ｐゴシック" pitchFamily="-104" charset="-128"/>
          <a:cs typeface="ＭＳ Ｐゴシック" pitchFamily="-104" charset="-128"/>
        </a:defRPr>
      </a:lvl6pPr>
      <a:lvl7pPr marL="914400" algn="ctr" defTabSz="457200" rtl="0" fontAlgn="base">
        <a:spcBef>
          <a:spcPct val="0"/>
        </a:spcBef>
        <a:spcAft>
          <a:spcPct val="0"/>
        </a:spcAft>
        <a:defRPr sz="4400">
          <a:solidFill>
            <a:schemeClr val="tx1"/>
          </a:solidFill>
          <a:latin typeface="Calibri" pitchFamily="-104" charset="0"/>
          <a:ea typeface="ＭＳ Ｐゴシック" pitchFamily="-104" charset="-128"/>
          <a:cs typeface="ＭＳ Ｐゴシック" pitchFamily="-104" charset="-128"/>
        </a:defRPr>
      </a:lvl7pPr>
      <a:lvl8pPr marL="1371600" algn="ctr" defTabSz="457200" rtl="0" fontAlgn="base">
        <a:spcBef>
          <a:spcPct val="0"/>
        </a:spcBef>
        <a:spcAft>
          <a:spcPct val="0"/>
        </a:spcAft>
        <a:defRPr sz="4400">
          <a:solidFill>
            <a:schemeClr val="tx1"/>
          </a:solidFill>
          <a:latin typeface="Calibri" pitchFamily="-104" charset="0"/>
          <a:ea typeface="ＭＳ Ｐゴシック" pitchFamily="-104" charset="-128"/>
          <a:cs typeface="ＭＳ Ｐゴシック" pitchFamily="-104" charset="-128"/>
        </a:defRPr>
      </a:lvl8pPr>
      <a:lvl9pPr marL="1828800" algn="ctr" defTabSz="457200" rtl="0" fontAlgn="base">
        <a:spcBef>
          <a:spcPct val="0"/>
        </a:spcBef>
        <a:spcAft>
          <a:spcPct val="0"/>
        </a:spcAft>
        <a:defRPr sz="4400">
          <a:solidFill>
            <a:schemeClr val="tx1"/>
          </a:solidFill>
          <a:latin typeface="Calibri" pitchFamily="-104" charset="0"/>
          <a:ea typeface="ＭＳ Ｐゴシック" pitchFamily="-104" charset="-128"/>
          <a:cs typeface="ＭＳ Ｐゴシック" pitchFamily="-10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pitchFamily="-10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C02CD60B-CCAF-FDA3-E93D-204FCC4B8C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5">
            <a:extLst>
              <a:ext uri="{FF2B5EF4-FFF2-40B4-BE49-F238E27FC236}">
                <a16:creationId xmlns:a16="http://schemas.microsoft.com/office/drawing/2014/main" id="{6C34DDDE-8AF2-4ED6-839B-D038659DF171}"/>
              </a:ext>
            </a:extLst>
          </p:cNvPr>
          <p:cNvSpPr>
            <a:spLocks noGrp="1" noChangeArrowheads="1"/>
          </p:cNvSpPr>
          <p:nvPr>
            <p:ph type="title"/>
          </p:nvPr>
        </p:nvSpPr>
        <p:spPr bwMode="auto">
          <a:xfrm>
            <a:off x="457200" y="203200"/>
            <a:ext cx="8229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2" name="Rectangle 6">
            <a:extLst>
              <a:ext uri="{FF2B5EF4-FFF2-40B4-BE49-F238E27FC236}">
                <a16:creationId xmlns:a16="http://schemas.microsoft.com/office/drawing/2014/main" id="{59DFF328-105F-F8ED-C080-B167A18AC92A}"/>
              </a:ext>
            </a:extLst>
          </p:cNvPr>
          <p:cNvSpPr>
            <a:spLocks noGrp="1" noChangeArrowheads="1"/>
          </p:cNvSpPr>
          <p:nvPr>
            <p:ph type="body" idx="1"/>
          </p:nvPr>
        </p:nvSpPr>
        <p:spPr bwMode="auto">
          <a:xfrm>
            <a:off x="457200" y="1227138"/>
            <a:ext cx="822960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4302"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3" r:id="rId11"/>
  </p:sldLayoutIdLst>
  <p:transition>
    <p:fade/>
  </p:transition>
  <p:txStyles>
    <p:titleStyle>
      <a:lvl1pPr algn="l" defTabSz="457200" rtl="0" eaLnBrk="0" fontAlgn="base" hangingPunct="0">
        <a:spcBef>
          <a:spcPct val="0"/>
        </a:spcBef>
        <a:spcAft>
          <a:spcPct val="0"/>
        </a:spcAft>
        <a:defRPr sz="3200" b="1" kern="1200">
          <a:solidFill>
            <a:schemeClr val="bg1"/>
          </a:solidFill>
          <a:latin typeface="Arial" charset="0"/>
          <a:ea typeface="ＭＳ Ｐゴシック" panose="020B0600070205080204" pitchFamily="34" charset="-128"/>
          <a:cs typeface="ＭＳ Ｐゴシック" charset="0"/>
        </a:defRPr>
      </a:lvl1pPr>
      <a:lvl2pPr algn="l" defTabSz="457200" rtl="0" eaLnBrk="0" fontAlgn="base" hangingPunct="0">
        <a:spcBef>
          <a:spcPct val="0"/>
        </a:spcBef>
        <a:spcAft>
          <a:spcPct val="0"/>
        </a:spcAft>
        <a:defRPr sz="3200" b="1">
          <a:solidFill>
            <a:schemeClr val="bg1"/>
          </a:solidFill>
          <a:latin typeface="Arial" charset="0"/>
          <a:ea typeface="ＭＳ Ｐゴシック" panose="020B0600070205080204" pitchFamily="34" charset="-128"/>
          <a:cs typeface="ＭＳ Ｐゴシック" charset="0"/>
        </a:defRPr>
      </a:lvl2pPr>
      <a:lvl3pPr algn="l" defTabSz="457200" rtl="0" eaLnBrk="0" fontAlgn="base" hangingPunct="0">
        <a:spcBef>
          <a:spcPct val="0"/>
        </a:spcBef>
        <a:spcAft>
          <a:spcPct val="0"/>
        </a:spcAft>
        <a:defRPr sz="3200" b="1">
          <a:solidFill>
            <a:schemeClr val="bg1"/>
          </a:solidFill>
          <a:latin typeface="Arial" charset="0"/>
          <a:ea typeface="ＭＳ Ｐゴシック" panose="020B0600070205080204" pitchFamily="34" charset="-128"/>
          <a:cs typeface="ＭＳ Ｐゴシック" charset="0"/>
        </a:defRPr>
      </a:lvl3pPr>
      <a:lvl4pPr algn="l" defTabSz="457200" rtl="0" eaLnBrk="0" fontAlgn="base" hangingPunct="0">
        <a:spcBef>
          <a:spcPct val="0"/>
        </a:spcBef>
        <a:spcAft>
          <a:spcPct val="0"/>
        </a:spcAft>
        <a:defRPr sz="3200" b="1">
          <a:solidFill>
            <a:schemeClr val="bg1"/>
          </a:solidFill>
          <a:latin typeface="Arial" charset="0"/>
          <a:ea typeface="ＭＳ Ｐゴシック" panose="020B0600070205080204" pitchFamily="34" charset="-128"/>
          <a:cs typeface="ＭＳ Ｐゴシック" charset="0"/>
        </a:defRPr>
      </a:lvl4pPr>
      <a:lvl5pPr algn="l" defTabSz="457200" rtl="0" eaLnBrk="0" fontAlgn="base" hangingPunct="0">
        <a:spcBef>
          <a:spcPct val="0"/>
        </a:spcBef>
        <a:spcAft>
          <a:spcPct val="0"/>
        </a:spcAft>
        <a:defRPr sz="3200" b="1">
          <a:solidFill>
            <a:schemeClr val="bg1"/>
          </a:solidFill>
          <a:latin typeface="Arial" charset="0"/>
          <a:ea typeface="ＭＳ Ｐゴシック" panose="020B0600070205080204" pitchFamily="34" charset="-128"/>
          <a:cs typeface="ＭＳ Ｐゴシック" charset="0"/>
        </a:defRPr>
      </a:lvl5pPr>
      <a:lvl6pPr marL="457200" algn="l" defTabSz="457200" rtl="0" fontAlgn="base">
        <a:spcBef>
          <a:spcPct val="0"/>
        </a:spcBef>
        <a:spcAft>
          <a:spcPct val="0"/>
        </a:spcAft>
        <a:defRPr sz="2800" b="1">
          <a:solidFill>
            <a:schemeClr val="bg1"/>
          </a:solidFill>
          <a:latin typeface="Arial" charset="0"/>
        </a:defRPr>
      </a:lvl6pPr>
      <a:lvl7pPr marL="914400" algn="l" defTabSz="457200" rtl="0" fontAlgn="base">
        <a:spcBef>
          <a:spcPct val="0"/>
        </a:spcBef>
        <a:spcAft>
          <a:spcPct val="0"/>
        </a:spcAft>
        <a:defRPr sz="2800" b="1">
          <a:solidFill>
            <a:schemeClr val="bg1"/>
          </a:solidFill>
          <a:latin typeface="Arial" charset="0"/>
        </a:defRPr>
      </a:lvl7pPr>
      <a:lvl8pPr marL="1371600" algn="l" defTabSz="457200" rtl="0" fontAlgn="base">
        <a:spcBef>
          <a:spcPct val="0"/>
        </a:spcBef>
        <a:spcAft>
          <a:spcPct val="0"/>
        </a:spcAft>
        <a:defRPr sz="2800" b="1">
          <a:solidFill>
            <a:schemeClr val="bg1"/>
          </a:solidFill>
          <a:latin typeface="Arial" charset="0"/>
        </a:defRPr>
      </a:lvl8pPr>
      <a:lvl9pPr marL="1828800" algn="l" defTabSz="457200" rtl="0" fontAlgn="base">
        <a:spcBef>
          <a:spcPct val="0"/>
        </a:spcBef>
        <a:spcAft>
          <a:spcPct val="0"/>
        </a:spcAft>
        <a:defRPr sz="2800" b="1">
          <a:solidFill>
            <a:schemeClr val="bg1"/>
          </a:solidFill>
          <a:latin typeface="Arial" charset="0"/>
        </a:defRPr>
      </a:lvl9pPr>
    </p:titleStyle>
    <p:bodyStyle>
      <a:lvl1pPr marL="271463" indent="-271463" algn="l" defTabSz="457200" rtl="0" eaLnBrk="0" fontAlgn="base" hangingPunct="0">
        <a:spcBef>
          <a:spcPct val="0"/>
        </a:spcBef>
        <a:spcAft>
          <a:spcPts val="400"/>
        </a:spcAft>
        <a:buFont typeface="Arial" panose="020B0604020202020204" pitchFamily="34" charset="0"/>
        <a:buChar char="•"/>
        <a:defRPr sz="2400" kern="1200">
          <a:solidFill>
            <a:schemeClr val="tx2"/>
          </a:solidFill>
          <a:latin typeface="Arial" charset="0"/>
          <a:ea typeface="ＭＳ Ｐゴシック" panose="020B0600070205080204" pitchFamily="34" charset="-128"/>
          <a:cs typeface="ＭＳ Ｐゴシック" charset="0"/>
        </a:defRPr>
      </a:lvl1pPr>
      <a:lvl2pPr marL="576263" indent="-293688" algn="l" defTabSz="457200" rtl="0" eaLnBrk="0" fontAlgn="base" hangingPunct="0">
        <a:spcBef>
          <a:spcPct val="0"/>
        </a:spcBef>
        <a:spcAft>
          <a:spcPts val="400"/>
        </a:spcAft>
        <a:buFont typeface="Arial" panose="020B0604020202020204" pitchFamily="34" charset="0"/>
        <a:buChar char="–"/>
        <a:defRPr sz="2000" kern="1200">
          <a:solidFill>
            <a:schemeClr val="tx2"/>
          </a:solidFill>
          <a:latin typeface="Arial" charset="0"/>
          <a:ea typeface="ＭＳ Ｐゴシック" panose="020B0600070205080204" pitchFamily="34" charset="-128"/>
          <a:cs typeface="+mn-cs"/>
        </a:defRPr>
      </a:lvl2pPr>
      <a:lvl3pPr marL="804863" indent="-217488" algn="l" defTabSz="457200" rtl="0" eaLnBrk="0" fontAlgn="base" hangingPunct="0">
        <a:spcBef>
          <a:spcPct val="0"/>
        </a:spcBef>
        <a:spcAft>
          <a:spcPts val="400"/>
        </a:spcAft>
        <a:buFont typeface="Arial" panose="020B0604020202020204" pitchFamily="34" charset="0"/>
        <a:buChar char="•"/>
        <a:defRPr kern="1200">
          <a:solidFill>
            <a:schemeClr val="tx2"/>
          </a:solidFill>
          <a:latin typeface="Arial" charset="0"/>
          <a:ea typeface="ＭＳ Ｐゴシック" panose="020B0600070205080204" pitchFamily="34" charset="-128"/>
          <a:cs typeface="+mn-cs"/>
        </a:defRPr>
      </a:lvl3pPr>
      <a:lvl4pPr marL="1077913" indent="-273050" algn="l" defTabSz="457200" rtl="0" eaLnBrk="0" fontAlgn="base" hangingPunct="0">
        <a:spcBef>
          <a:spcPct val="0"/>
        </a:spcBef>
        <a:spcAft>
          <a:spcPts val="400"/>
        </a:spcAft>
        <a:buFont typeface="Arial" panose="020B0604020202020204" pitchFamily="34" charset="0"/>
        <a:buChar char="–"/>
        <a:defRPr sz="1600" kern="1200">
          <a:solidFill>
            <a:schemeClr val="tx2"/>
          </a:solidFill>
          <a:latin typeface="Arial" charset="0"/>
          <a:ea typeface="ＭＳ Ｐゴシック" panose="020B0600070205080204" pitchFamily="34" charset="-128"/>
          <a:cs typeface="+mn-cs"/>
        </a:defRPr>
      </a:lvl4pPr>
      <a:lvl5pPr marL="1328738" indent="-228600" algn="l" defTabSz="457200" rtl="0" eaLnBrk="0" fontAlgn="base" hangingPunct="0">
        <a:spcBef>
          <a:spcPct val="0"/>
        </a:spcBef>
        <a:spcAft>
          <a:spcPts val="400"/>
        </a:spcAft>
        <a:buFont typeface="Arial" panose="020B0604020202020204" pitchFamily="34" charset="0"/>
        <a:buChar char="»"/>
        <a:defRPr sz="1400" kern="1200">
          <a:solidFill>
            <a:schemeClr val="tx2"/>
          </a:solidFill>
          <a:latin typeface="Arial" charset="0"/>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emf"/><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customXml" Target="../ink/ink3.xml"/><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70.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ottotitolo 4">
            <a:extLst>
              <a:ext uri="{FF2B5EF4-FFF2-40B4-BE49-F238E27FC236}">
                <a16:creationId xmlns:a16="http://schemas.microsoft.com/office/drawing/2014/main" id="{4FBFF4EF-4714-8025-E023-971A69664825}"/>
              </a:ext>
            </a:extLst>
          </p:cNvPr>
          <p:cNvSpPr>
            <a:spLocks noGrp="1"/>
          </p:cNvSpPr>
          <p:nvPr>
            <p:ph type="subTitle" idx="1"/>
          </p:nvPr>
        </p:nvSpPr>
        <p:spPr>
          <a:xfrm>
            <a:off x="1371600" y="753626"/>
            <a:ext cx="6400800" cy="3889812"/>
          </a:xfrm>
        </p:spPr>
        <p:txBody>
          <a:bodyPr/>
          <a:lstStyle/>
          <a:p>
            <a:pPr eaLnBrk="1" hangingPunct="1"/>
            <a:r>
              <a:rPr lang="it-IT" altLang="it-IT" sz="1600" b="1" dirty="0">
                <a:solidFill>
                  <a:srgbClr val="FFFFFF"/>
                </a:solidFill>
              </a:rPr>
              <a:t>Prof. Massimo Volpe MD, FAHA, FESC,</a:t>
            </a:r>
          </a:p>
          <a:p>
            <a:pPr eaLnBrk="1" hangingPunct="1"/>
            <a:endParaRPr lang="it-IT" altLang="it-IT" sz="1200" b="1" dirty="0">
              <a:solidFill>
                <a:srgbClr val="FFFFFF"/>
              </a:solidFill>
            </a:endParaRPr>
          </a:p>
          <a:p>
            <a:pPr eaLnBrk="1" hangingPunct="1"/>
            <a:r>
              <a:rPr lang="en-GB" altLang="it-IT" sz="1200" b="1" dirty="0">
                <a:solidFill>
                  <a:srgbClr val="FFFFFF"/>
                </a:solidFill>
              </a:rPr>
              <a:t>Emeritus Professor of Cardiology</a:t>
            </a:r>
          </a:p>
          <a:p>
            <a:pPr eaLnBrk="1" hangingPunct="1"/>
            <a:r>
              <a:rPr lang="en-GB" altLang="it-IT" sz="1200" b="1" dirty="0">
                <a:solidFill>
                  <a:srgbClr val="FFFFFF"/>
                </a:solidFill>
              </a:rPr>
              <a:t>University of Rome Sapienza</a:t>
            </a:r>
          </a:p>
          <a:p>
            <a:pPr eaLnBrk="1" hangingPunct="1"/>
            <a:endParaRPr lang="en-GB" altLang="it-IT" sz="1200" b="1" dirty="0">
              <a:solidFill>
                <a:srgbClr val="FFFFFF"/>
              </a:solidFill>
            </a:endParaRPr>
          </a:p>
          <a:p>
            <a:pPr eaLnBrk="1" hangingPunct="1"/>
            <a:r>
              <a:rPr lang="en-GB" altLang="it-IT" sz="1200" b="1" dirty="0">
                <a:solidFill>
                  <a:srgbClr val="FFFFFF"/>
                </a:solidFill>
              </a:rPr>
              <a:t>IRCCS San Raffaele Roma, Rome, Italy</a:t>
            </a:r>
          </a:p>
          <a:p>
            <a:pPr eaLnBrk="1" hangingPunct="1"/>
            <a:r>
              <a:rPr lang="en-GB" altLang="it-IT" sz="1200" b="1" dirty="0">
                <a:solidFill>
                  <a:srgbClr val="FFFFFF"/>
                </a:solidFill>
              </a:rPr>
              <a:t>Former Deputy Rector Research Planning and Dean of the Faculty of Medicine and Psychology, University of Rome Sapienza</a:t>
            </a:r>
          </a:p>
          <a:p>
            <a:pPr eaLnBrk="1" hangingPunct="1"/>
            <a:endParaRPr lang="en-GB" altLang="it-IT" sz="1200" b="1" dirty="0">
              <a:solidFill>
                <a:srgbClr val="FFFFFF"/>
              </a:solidFill>
            </a:endParaRPr>
          </a:p>
          <a:p>
            <a:pPr eaLnBrk="1" hangingPunct="1"/>
            <a:r>
              <a:rPr lang="en-GB" altLang="it-IT" sz="1200" b="1" dirty="0">
                <a:solidFill>
                  <a:srgbClr val="FFFFFF"/>
                </a:solidFill>
              </a:rPr>
              <a:t>President, Italian Society of Cardiovascular Prevention</a:t>
            </a:r>
          </a:p>
          <a:p>
            <a:pPr eaLnBrk="1" hangingPunct="1"/>
            <a:endParaRPr lang="en-GB" altLang="it-IT" sz="1200" b="1" dirty="0">
              <a:solidFill>
                <a:srgbClr val="FFFFFF"/>
              </a:solidFill>
            </a:endParaRPr>
          </a:p>
          <a:p>
            <a:pPr eaLnBrk="1" hangingPunct="1"/>
            <a:endParaRPr lang="en-GB" altLang="it-IT" sz="1200" b="1" dirty="0">
              <a:solidFill>
                <a:srgbClr val="FFFFFF"/>
              </a:solidFill>
            </a:endParaRPr>
          </a:p>
          <a:p>
            <a:pPr eaLnBrk="1" hangingPunct="1"/>
            <a:endParaRPr lang="en-GB" altLang="it-IT" sz="1200" b="1" dirty="0">
              <a:solidFill>
                <a:srgbClr val="FFFFFF"/>
              </a:solidFill>
            </a:endParaRPr>
          </a:p>
          <a:p>
            <a:pPr eaLnBrk="1" hangingPunct="1"/>
            <a:r>
              <a:rPr lang="en-GB" altLang="it-IT" sz="1200" b="1" dirty="0">
                <a:solidFill>
                  <a:srgbClr val="FFFFFF"/>
                </a:solidFill>
              </a:rPr>
              <a:t>massimo.volpe@uniroma1.it</a:t>
            </a:r>
          </a:p>
          <a:p>
            <a:pPr eaLnBrk="1" hangingPunct="1"/>
            <a:endParaRPr lang="en-GB" altLang="it-IT" sz="1200" b="1" dirty="0">
              <a:solidFill>
                <a:srgbClr val="FFFFFF"/>
              </a:solidFill>
            </a:endParaRPr>
          </a:p>
          <a:p>
            <a:pPr eaLnBrk="1" hangingPunct="1"/>
            <a:r>
              <a:rPr lang="en-GB" altLang="it-IT" sz="1200" b="1" dirty="0" err="1">
                <a:solidFill>
                  <a:srgbClr val="FFFFFF"/>
                </a:solidFill>
              </a:rPr>
              <a:t>Massimo.volpe@sanraffaele.it</a:t>
            </a:r>
            <a:endParaRPr lang="en-GB" altLang="it-IT" sz="1200" b="1" dirty="0">
              <a:solidFill>
                <a:srgbClr val="FFFFFF"/>
              </a:solidFill>
            </a:endParaRPr>
          </a:p>
          <a:p>
            <a:pPr eaLnBrk="1" hangingPunct="1"/>
            <a:endParaRPr lang="en-GB" altLang="it-IT" sz="1200" b="1" dirty="0">
              <a:solidFill>
                <a:srgbClr val="FFFFFF"/>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Segnaposto contenuto 3">
            <a:extLst>
              <a:ext uri="{FF2B5EF4-FFF2-40B4-BE49-F238E27FC236}">
                <a16:creationId xmlns:a16="http://schemas.microsoft.com/office/drawing/2014/main" id="{127D1278-A913-839C-617D-85F51148E16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14525" y="304800"/>
            <a:ext cx="5314950" cy="6278563"/>
          </a:xfr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827AB363-DF62-BC3A-C291-93BCB82D7395}"/>
              </a:ext>
            </a:extLst>
          </p:cNvPr>
          <p:cNvGraphicFramePr>
            <a:graphicFrameLocks noGrp="1"/>
          </p:cNvGraphicFramePr>
          <p:nvPr/>
        </p:nvGraphicFramePr>
        <p:xfrm>
          <a:off x="457200" y="2381250"/>
          <a:ext cx="8229600" cy="3044825"/>
        </p:xfrm>
        <a:graphic>
          <a:graphicData uri="http://schemas.openxmlformats.org/drawingml/2006/table">
            <a:tbl>
              <a:tblPr/>
              <a:tblGrid>
                <a:gridCol w="8229600">
                  <a:extLst>
                    <a:ext uri="{9D8B030D-6E8A-4147-A177-3AD203B41FA5}">
                      <a16:colId xmlns:a16="http://schemas.microsoft.com/office/drawing/2014/main" val="20000"/>
                    </a:ext>
                  </a:extLst>
                </a:gridCol>
              </a:tblGrid>
              <a:tr h="517336">
                <a:tc>
                  <a:txBody>
                    <a:bodyPr/>
                    <a:lstStyle/>
                    <a:p>
                      <a:r>
                        <a:rPr lang="it-IT" sz="1400" b="0" dirty="0">
                          <a:solidFill>
                            <a:schemeClr val="bg1"/>
                          </a:solidFill>
                          <a:effectLst/>
                          <a:latin typeface="Frutiger" charset="0"/>
                        </a:rPr>
                        <a:t>Il controllo dell’ipercolesterolemia (definita da una colesterolemia totale </a:t>
                      </a:r>
                      <a:r>
                        <a:rPr lang="it-IT" sz="1400" b="0" dirty="0">
                          <a:solidFill>
                            <a:schemeClr val="bg1"/>
                          </a:solidFill>
                          <a:effectLst/>
                          <a:latin typeface="Symbol" charset="2"/>
                        </a:rPr>
                        <a:t>&gt;</a:t>
                      </a:r>
                      <a:r>
                        <a:rPr lang="it-IT" sz="1400" b="0" dirty="0">
                          <a:solidFill>
                            <a:schemeClr val="bg1"/>
                          </a:solidFill>
                          <a:effectLst/>
                          <a:latin typeface="Frutiger" charset="0"/>
                        </a:rPr>
                        <a:t>240 mg/dl o LDL </a:t>
                      </a:r>
                      <a:r>
                        <a:rPr lang="it-IT" sz="1400" b="0" dirty="0">
                          <a:solidFill>
                            <a:schemeClr val="bg1"/>
                          </a:solidFill>
                          <a:effectLst/>
                          <a:latin typeface="Symbol" charset="2"/>
                        </a:rPr>
                        <a:t>&gt;</a:t>
                      </a:r>
                      <a:r>
                        <a:rPr lang="it-IT" sz="1400" b="0" dirty="0">
                          <a:solidFill>
                            <a:schemeClr val="bg1"/>
                          </a:solidFill>
                          <a:effectLst/>
                          <a:latin typeface="Frutiger" charset="0"/>
                        </a:rPr>
                        <a:t>115 mg/dl) resta subottimale, con un migliore controllo negli uomini rispetto alle donne. </a:t>
                      </a:r>
                      <a:endParaRPr lang="it-IT" sz="1400" dirty="0">
                        <a:solidFill>
                          <a:schemeClr val="bg1"/>
                        </a:solidFill>
                        <a:effectLst/>
                      </a:endParaRPr>
                    </a:p>
                  </a:txBody>
                  <a:tcPr marT="45301" marB="45301"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762472">
                <a:tc>
                  <a:txBody>
                    <a:bodyPr/>
                    <a:lstStyle/>
                    <a:p>
                      <a:r>
                        <a:rPr lang="it-IT" sz="1400" b="0" dirty="0">
                          <a:solidFill>
                            <a:schemeClr val="bg1"/>
                          </a:solidFill>
                          <a:effectLst/>
                          <a:latin typeface="Frutiger" charset="0"/>
                        </a:rPr>
                        <a:t>La prevalenza di diabete ed iperglicemia (definita da una glicemia a digiuno 110-125 mg/dl) risulta leggermente aumentata negli ultimi 20 anni, mantenendosi superiore negli uomini rispetto alle donne. </a:t>
                      </a:r>
                      <a:endParaRPr lang="it-IT" sz="1400" dirty="0">
                        <a:solidFill>
                          <a:schemeClr val="bg1"/>
                        </a:solidFill>
                        <a:effectLst/>
                      </a:endParaRPr>
                    </a:p>
                  </a:txBody>
                  <a:tcPr marT="45301" marB="45301"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517336">
                <a:tc>
                  <a:txBody>
                    <a:bodyPr/>
                    <a:lstStyle/>
                    <a:p>
                      <a:r>
                        <a:rPr lang="it-IT" sz="1400" b="0" dirty="0">
                          <a:solidFill>
                            <a:schemeClr val="bg1"/>
                          </a:solidFill>
                          <a:effectLst/>
                          <a:latin typeface="Frutiger" charset="0"/>
                        </a:rPr>
                        <a:t>La prevalenza di obesità̀ (definita da un indice di massa corporea </a:t>
                      </a:r>
                      <a:r>
                        <a:rPr lang="it-IT" sz="1400" b="0" dirty="0">
                          <a:solidFill>
                            <a:schemeClr val="bg1"/>
                          </a:solidFill>
                          <a:effectLst/>
                          <a:latin typeface="Symbol" charset="2"/>
                        </a:rPr>
                        <a:t>&gt;</a:t>
                      </a:r>
                      <a:r>
                        <a:rPr lang="it-IT" sz="1400" b="0" dirty="0">
                          <a:solidFill>
                            <a:schemeClr val="bg1"/>
                          </a:solidFill>
                          <a:effectLst/>
                          <a:latin typeface="Frutiger" charset="0"/>
                        </a:rPr>
                        <a:t>30 kg/m2) è aumentata in entrambi i sessi. </a:t>
                      </a:r>
                      <a:endParaRPr lang="it-IT" sz="1400" dirty="0">
                        <a:solidFill>
                          <a:schemeClr val="bg1"/>
                        </a:solidFill>
                        <a:effectLst/>
                      </a:endParaRPr>
                    </a:p>
                  </a:txBody>
                  <a:tcPr marT="45301" marB="45301"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762472">
                <a:tc>
                  <a:txBody>
                    <a:bodyPr/>
                    <a:lstStyle/>
                    <a:p>
                      <a:r>
                        <a:rPr lang="it-IT" sz="1400" b="0" dirty="0">
                          <a:solidFill>
                            <a:schemeClr val="bg1"/>
                          </a:solidFill>
                          <a:effectLst/>
                          <a:latin typeface="Frutiger" charset="0"/>
                        </a:rPr>
                        <a:t>Il controllo dell’ipertensione arteriosa rimane ancora insoddisfacente, sebbene si documenti un miglioramento del livello di consapevolezza di malattia e di controllo dei valori pressori in terapia nel nostro Paese. </a:t>
                      </a:r>
                      <a:endParaRPr lang="it-IT" sz="1400" dirty="0">
                        <a:solidFill>
                          <a:schemeClr val="bg1"/>
                        </a:solidFill>
                        <a:effectLst/>
                      </a:endParaRPr>
                    </a:p>
                  </a:txBody>
                  <a:tcPr marT="45301" marB="45301"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485209">
                <a:tc>
                  <a:txBody>
                    <a:bodyPr/>
                    <a:lstStyle/>
                    <a:p>
                      <a:r>
                        <a:rPr lang="it-IT" sz="1400" b="0" dirty="0">
                          <a:solidFill>
                            <a:schemeClr val="bg1"/>
                          </a:solidFill>
                          <a:effectLst/>
                          <a:latin typeface="Frutiger" charset="0"/>
                        </a:rPr>
                        <a:t>L’abitudine al fumo di sigaretta e la sedentarietà̀ permangono entrambe elevate. </a:t>
                      </a:r>
                      <a:endParaRPr lang="it-IT" sz="1400" dirty="0">
                        <a:solidFill>
                          <a:schemeClr val="bg1"/>
                        </a:solidFill>
                        <a:effectLst/>
                      </a:endParaRPr>
                    </a:p>
                  </a:txBody>
                  <a:tcPr marT="45301" marB="45301"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4"/>
                  </a:ext>
                </a:extLst>
              </a:tr>
            </a:tbl>
          </a:graphicData>
        </a:graphic>
      </p:graphicFrame>
      <p:sp>
        <p:nvSpPr>
          <p:cNvPr id="28687" name="Rettangolo 4">
            <a:extLst>
              <a:ext uri="{FF2B5EF4-FFF2-40B4-BE49-F238E27FC236}">
                <a16:creationId xmlns:a16="http://schemas.microsoft.com/office/drawing/2014/main" id="{3EAE441F-8935-8510-6198-A9B9ACA0C965}"/>
              </a:ext>
            </a:extLst>
          </p:cNvPr>
          <p:cNvSpPr>
            <a:spLocks noChangeArrowheads="1"/>
          </p:cNvSpPr>
          <p:nvPr/>
        </p:nvSpPr>
        <p:spPr bwMode="auto">
          <a:xfrm>
            <a:off x="592138" y="417513"/>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GB" altLang="it-IT" sz="3600" dirty="0" err="1">
                <a:latin typeface="+mn-lt"/>
              </a:rPr>
              <a:t>Andamento</a:t>
            </a:r>
            <a:r>
              <a:rPr lang="en-GB" altLang="it-IT" sz="3600" dirty="0">
                <a:latin typeface="+mn-lt"/>
              </a:rPr>
              <a:t> </a:t>
            </a:r>
            <a:r>
              <a:rPr lang="en-GB" altLang="it-IT" sz="3600" dirty="0" err="1">
                <a:latin typeface="+mn-lt"/>
              </a:rPr>
              <a:t>dei</a:t>
            </a:r>
            <a:r>
              <a:rPr lang="en-GB" altLang="it-IT" sz="3600" dirty="0">
                <a:latin typeface="+mn-lt"/>
              </a:rPr>
              <a:t> </a:t>
            </a:r>
            <a:r>
              <a:rPr lang="en-GB" altLang="it-IT" sz="3600" dirty="0" err="1">
                <a:latin typeface="+mn-lt"/>
              </a:rPr>
              <a:t>fattori</a:t>
            </a:r>
            <a:r>
              <a:rPr lang="en-GB" altLang="it-IT" sz="3600" dirty="0">
                <a:latin typeface="+mn-lt"/>
              </a:rPr>
              <a:t> di </a:t>
            </a:r>
            <a:r>
              <a:rPr lang="en-GB" altLang="it-IT" sz="3600" dirty="0" err="1">
                <a:latin typeface="+mn-lt"/>
              </a:rPr>
              <a:t>rischio</a:t>
            </a:r>
            <a:r>
              <a:rPr lang="en-GB" altLang="it-IT" sz="3600" dirty="0">
                <a:latin typeface="+mn-lt"/>
              </a:rPr>
              <a:t> in Italia </a:t>
            </a:r>
          </a:p>
          <a:p>
            <a:pPr algn="ctr">
              <a:defRPr/>
            </a:pPr>
            <a:r>
              <a:rPr lang="en-GB" altLang="it-IT" sz="3600" dirty="0" err="1">
                <a:latin typeface="+mn-lt"/>
              </a:rPr>
              <a:t>negli</a:t>
            </a:r>
            <a:r>
              <a:rPr lang="en-GB" altLang="it-IT" sz="3600" dirty="0">
                <a:latin typeface="+mn-lt"/>
              </a:rPr>
              <a:t> </a:t>
            </a:r>
            <a:r>
              <a:rPr lang="en-GB" altLang="it-IT" sz="3600" dirty="0" err="1">
                <a:latin typeface="+mn-lt"/>
              </a:rPr>
              <a:t>ultimi</a:t>
            </a:r>
            <a:r>
              <a:rPr lang="en-GB" altLang="it-IT" sz="3600" dirty="0">
                <a:latin typeface="+mn-lt"/>
              </a:rPr>
              <a:t> 20 </a:t>
            </a:r>
            <a:r>
              <a:rPr lang="en-GB" altLang="it-IT" sz="3600" dirty="0" err="1">
                <a:latin typeface="+mn-lt"/>
              </a:rPr>
              <a:t>anni</a:t>
            </a:r>
            <a:endParaRPr lang="en-GB" altLang="it-IT" sz="3600" dirty="0">
              <a:latin typeface="+mn-lt"/>
            </a:endParaRPr>
          </a:p>
        </p:txBody>
      </p:sp>
      <p:sp>
        <p:nvSpPr>
          <p:cNvPr id="4" name="CasellaDiTesto 3">
            <a:extLst>
              <a:ext uri="{FF2B5EF4-FFF2-40B4-BE49-F238E27FC236}">
                <a16:creationId xmlns:a16="http://schemas.microsoft.com/office/drawing/2014/main" id="{44AEEDB8-CBCB-E643-F331-274035DC57AF}"/>
              </a:ext>
            </a:extLst>
          </p:cNvPr>
          <p:cNvSpPr txBox="1"/>
          <p:nvPr/>
        </p:nvSpPr>
        <p:spPr>
          <a:xfrm>
            <a:off x="6184900" y="5907088"/>
            <a:ext cx="2501900" cy="307975"/>
          </a:xfrm>
          <a:prstGeom prst="rect">
            <a:avLst/>
          </a:prstGeom>
          <a:noFill/>
        </p:spPr>
        <p:txBody>
          <a:bodyPr>
            <a:spAutoFit/>
          </a:bodyPr>
          <a:lstStyle/>
          <a:p>
            <a:pPr>
              <a:defRPr/>
            </a:pPr>
            <a:r>
              <a:rPr lang="it-IT" sz="1400" dirty="0">
                <a:latin typeface="+mn-lt"/>
              </a:rPr>
              <a:t>M. Volpe et al.  GIC 2018</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24CF8F-6B0B-78AB-90D7-852B93F57B8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E9932ED-9745-D515-1825-D5C41E6F546A}"/>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DC88F9DB-D099-0B9B-A510-DFFBB1D1CA69}"/>
              </a:ext>
            </a:extLst>
          </p:cNvPr>
          <p:cNvPicPr>
            <a:picLocks noChangeAspect="1"/>
          </p:cNvPicPr>
          <p:nvPr/>
        </p:nvPicPr>
        <p:blipFill>
          <a:blip r:embed="rId2"/>
          <a:stretch>
            <a:fillRect/>
          </a:stretch>
        </p:blipFill>
        <p:spPr>
          <a:xfrm>
            <a:off x="2279650" y="285750"/>
            <a:ext cx="4584700" cy="6286500"/>
          </a:xfrm>
          <a:prstGeom prst="rect">
            <a:avLst/>
          </a:prstGeom>
        </p:spPr>
      </p:pic>
    </p:spTree>
    <p:extLst>
      <p:ext uri="{BB962C8B-B14F-4D97-AF65-F5344CB8AC3E}">
        <p14:creationId xmlns:p14="http://schemas.microsoft.com/office/powerpoint/2010/main" val="1067962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FB0FCCF-58B4-3160-DC48-79EABE785FC5}"/>
              </a:ext>
            </a:extLst>
          </p:cNvPr>
          <p:cNvSpPr>
            <a:spLocks noGrp="1"/>
          </p:cNvSpPr>
          <p:nvPr>
            <p:ph type="title"/>
          </p:nvPr>
        </p:nvSpPr>
        <p:spPr>
          <a:xfrm>
            <a:off x="457200" y="274638"/>
            <a:ext cx="8229600" cy="1143000"/>
          </a:xfrm>
        </p:spPr>
        <p:txBody>
          <a:bodyPr/>
          <a:lstStyle/>
          <a:p>
            <a:r>
              <a:rPr lang="en-GB" altLang="it-IT" sz="4000"/>
              <a:t>Rising Global Burden:</a:t>
            </a:r>
            <a:br>
              <a:rPr lang="en-GB" altLang="it-IT" sz="4000"/>
            </a:br>
            <a:r>
              <a:rPr lang="en-GB" altLang="it-IT" sz="4000"/>
              <a:t>the morbidity constellation</a:t>
            </a:r>
          </a:p>
        </p:txBody>
      </p:sp>
      <p:pic>
        <p:nvPicPr>
          <p:cNvPr id="29699" name="Picture 4">
            <a:extLst>
              <a:ext uri="{FF2B5EF4-FFF2-40B4-BE49-F238E27FC236}">
                <a16:creationId xmlns:a16="http://schemas.microsoft.com/office/drawing/2014/main" id="{12C564F7-4F60-3C00-7876-FDBFA2A7332A}"/>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23850" y="1557338"/>
            <a:ext cx="4195763" cy="45354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Rectangle 3">
            <a:extLst>
              <a:ext uri="{FF2B5EF4-FFF2-40B4-BE49-F238E27FC236}">
                <a16:creationId xmlns:a16="http://schemas.microsoft.com/office/drawing/2014/main" id="{B72A08F2-5A2E-3D34-1C53-48196341CD3A}"/>
              </a:ext>
            </a:extLst>
          </p:cNvPr>
          <p:cNvSpPr>
            <a:spLocks noGrp="1"/>
          </p:cNvSpPr>
          <p:nvPr>
            <p:ph type="body" sz="half" idx="2"/>
          </p:nvPr>
        </p:nvSpPr>
        <p:spPr>
          <a:xfrm>
            <a:off x="4648200" y="1600200"/>
            <a:ext cx="4038600" cy="4525963"/>
          </a:xfrm>
        </p:spPr>
        <p:txBody>
          <a:bodyPr/>
          <a:lstStyle/>
          <a:p>
            <a:r>
              <a:rPr lang="en-US" altLang="it-IT" sz="2800" b="1"/>
              <a:t>Obesity </a:t>
            </a:r>
          </a:p>
          <a:p>
            <a:r>
              <a:rPr lang="en-US" altLang="it-IT" sz="2800" b="1"/>
              <a:t>High blood pressure</a:t>
            </a:r>
          </a:p>
          <a:p>
            <a:r>
              <a:rPr lang="en-US" altLang="it-IT" sz="2800" b="1"/>
              <a:t>Metabolic Syndrome</a:t>
            </a:r>
          </a:p>
          <a:p>
            <a:r>
              <a:rPr lang="en-US" altLang="it-IT" sz="2800" b="1"/>
              <a:t>Glucose Intolerance</a:t>
            </a:r>
          </a:p>
          <a:p>
            <a:r>
              <a:rPr lang="en-US" altLang="it-IT" sz="2800" b="1"/>
              <a:t>Insulin Resistance/Diabetes</a:t>
            </a:r>
          </a:p>
          <a:p>
            <a:r>
              <a:rPr lang="en-US" altLang="it-IT" sz="2800" b="1"/>
              <a:t>Atherogenic Dyslipidemia</a:t>
            </a:r>
            <a:endParaRPr lang="en-US" altLang="it-IT" sz="28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4" name="Picture 4" descr="http://www.farwest.it/FOTOxSITO/2008/07/pima.jpg">
            <a:extLst>
              <a:ext uri="{FF2B5EF4-FFF2-40B4-BE49-F238E27FC236}">
                <a16:creationId xmlns:a16="http://schemas.microsoft.com/office/drawing/2014/main" id="{449CF692-D10D-2931-7F37-B1CD52A37970}"/>
              </a:ext>
            </a:extLst>
          </p:cNvPr>
          <p:cNvPicPr>
            <a:picLocks noChangeAspect="1" noChangeArrowheads="1"/>
          </p:cNvPicPr>
          <p:nvPr/>
        </p:nvPicPr>
        <p:blipFill>
          <a:blip r:embed="rId3"/>
          <a:srcRect/>
          <a:stretch>
            <a:fillRect/>
          </a:stretch>
        </p:blipFill>
        <p:spPr bwMode="auto">
          <a:xfrm>
            <a:off x="152400" y="1143000"/>
            <a:ext cx="4330700" cy="5638800"/>
          </a:xfrm>
          <a:prstGeom prst="rect">
            <a:avLst/>
          </a:prstGeom>
          <a:noFill/>
          <a:ln w="9525">
            <a:solidFill>
              <a:schemeClr val="tx1"/>
            </a:solidFill>
            <a:miter lim="800000"/>
            <a:headEnd/>
            <a:tailEnd/>
          </a:ln>
          <a:effectLst>
            <a:outerShdw blurRad="50800" dist="889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399366" name="Picture 6" descr="Videographer, &quot;Homeland Security - Fighting Terrorism Since 1492&quot; shirt, Geronimo, Pima Indians, Sacaton, AZ da David Lee Guss.">
            <a:extLst>
              <a:ext uri="{FF2B5EF4-FFF2-40B4-BE49-F238E27FC236}">
                <a16:creationId xmlns:a16="http://schemas.microsoft.com/office/drawing/2014/main" id="{514FE7A2-0BE5-7C71-7ADE-D1520BDA40A2}"/>
              </a:ext>
            </a:extLst>
          </p:cNvPr>
          <p:cNvPicPr>
            <a:picLocks noChangeAspect="1" noChangeArrowheads="1"/>
          </p:cNvPicPr>
          <p:nvPr/>
        </p:nvPicPr>
        <p:blipFill>
          <a:blip r:embed="rId4"/>
          <a:srcRect/>
          <a:stretch>
            <a:fillRect/>
          </a:stretch>
        </p:blipFill>
        <p:spPr bwMode="auto">
          <a:xfrm>
            <a:off x="4648200" y="1143000"/>
            <a:ext cx="4229100" cy="5638800"/>
          </a:xfrm>
          <a:prstGeom prst="rect">
            <a:avLst/>
          </a:prstGeom>
          <a:noFill/>
          <a:ln w="9525">
            <a:solidFill>
              <a:schemeClr val="tx1"/>
            </a:solidFill>
            <a:miter lim="800000"/>
            <a:headEnd/>
            <a:tailEnd/>
          </a:ln>
          <a:effectLst>
            <a:outerShdw blurRad="50800" dist="889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33797" name="Text Box 69">
            <a:extLst>
              <a:ext uri="{FF2B5EF4-FFF2-40B4-BE49-F238E27FC236}">
                <a16:creationId xmlns:a16="http://schemas.microsoft.com/office/drawing/2014/main" id="{26F8C95F-874C-044D-832C-95B2629E499B}"/>
              </a:ext>
            </a:extLst>
          </p:cNvPr>
          <p:cNvSpPr txBox="1">
            <a:spLocks noChangeArrowheads="1"/>
          </p:cNvSpPr>
          <p:nvPr/>
        </p:nvSpPr>
        <p:spPr bwMode="auto">
          <a:xfrm>
            <a:off x="357188" y="665163"/>
            <a:ext cx="3944937" cy="37147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85341" tIns="77277" rIns="85341" bIns="77277">
            <a:spAutoFit/>
          </a:bodyPr>
          <a:lstStyle>
            <a:lvl1pPr defTabSz="854075" eaLnBrk="0" hangingPunct="0">
              <a:defRPr>
                <a:solidFill>
                  <a:schemeClr val="tx1"/>
                </a:solidFill>
                <a:latin typeface="Arial" charset="0"/>
                <a:ea typeface="ＭＳ Ｐゴシック" charset="-128"/>
              </a:defRPr>
            </a:lvl1pPr>
            <a:lvl2pPr marL="742950" indent="-285750" defTabSz="854075" eaLnBrk="0" hangingPunct="0">
              <a:defRPr>
                <a:solidFill>
                  <a:schemeClr val="tx1"/>
                </a:solidFill>
                <a:latin typeface="Arial" charset="0"/>
                <a:ea typeface="ＭＳ Ｐゴシック" charset="-128"/>
              </a:defRPr>
            </a:lvl2pPr>
            <a:lvl3pPr marL="1143000" indent="-228600" defTabSz="854075" eaLnBrk="0" hangingPunct="0">
              <a:defRPr>
                <a:solidFill>
                  <a:schemeClr val="tx1"/>
                </a:solidFill>
                <a:latin typeface="Arial" charset="0"/>
                <a:ea typeface="ＭＳ Ｐゴシック" charset="-128"/>
              </a:defRPr>
            </a:lvl3pPr>
            <a:lvl4pPr marL="1600200" indent="-228600" defTabSz="854075" eaLnBrk="0" hangingPunct="0">
              <a:defRPr>
                <a:solidFill>
                  <a:schemeClr val="tx1"/>
                </a:solidFill>
                <a:latin typeface="Arial" charset="0"/>
                <a:ea typeface="ＭＳ Ｐゴシック" charset="-128"/>
              </a:defRPr>
            </a:lvl4pPr>
            <a:lvl5pPr marL="2057400" indent="-228600" defTabSz="854075" eaLnBrk="0" hangingPunct="0">
              <a:defRPr>
                <a:solidFill>
                  <a:schemeClr val="tx1"/>
                </a:solidFill>
                <a:latin typeface="Arial" charset="0"/>
                <a:ea typeface="ＭＳ Ｐゴシック" charset="-128"/>
              </a:defRPr>
            </a:lvl5pPr>
            <a:lvl6pPr marL="2514600" indent="-228600" defTabSz="85407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5407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5407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54075"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defRPr/>
            </a:pPr>
            <a:r>
              <a:rPr lang="it-IT" altLang="it-IT" sz="1400" dirty="0" err="1">
                <a:latin typeface="Calibri Regolare" charset="0"/>
              </a:rPr>
              <a:t>Two</a:t>
            </a:r>
            <a:r>
              <a:rPr lang="it-IT" altLang="it-IT" sz="1400" dirty="0">
                <a:latin typeface="Calibri Regolare" charset="0"/>
              </a:rPr>
              <a:t> Pima </a:t>
            </a:r>
            <a:r>
              <a:rPr lang="it-IT" altLang="it-IT" sz="1400" dirty="0" err="1">
                <a:latin typeface="Calibri Regolare" charset="0"/>
              </a:rPr>
              <a:t>indians</a:t>
            </a:r>
            <a:r>
              <a:rPr lang="it-IT" altLang="it-IT" sz="1400" dirty="0">
                <a:latin typeface="Calibri Regolare" charset="0"/>
              </a:rPr>
              <a:t> – Arizona, end of XIX </a:t>
            </a:r>
            <a:r>
              <a:rPr lang="it-IT" altLang="it-IT" sz="1400" dirty="0" err="1">
                <a:latin typeface="Calibri Regolare" charset="0"/>
              </a:rPr>
              <a:t>century</a:t>
            </a:r>
            <a:endParaRPr lang="it-IT" altLang="it-IT" sz="1400" dirty="0">
              <a:latin typeface="Calibri Regolare" charset="0"/>
            </a:endParaRPr>
          </a:p>
        </p:txBody>
      </p:sp>
      <p:sp>
        <p:nvSpPr>
          <p:cNvPr id="7" name="Text Box 69">
            <a:extLst>
              <a:ext uri="{FF2B5EF4-FFF2-40B4-BE49-F238E27FC236}">
                <a16:creationId xmlns:a16="http://schemas.microsoft.com/office/drawing/2014/main" id="{1CE04074-9E3A-CC0C-0200-71875C5AFC4A}"/>
              </a:ext>
            </a:extLst>
          </p:cNvPr>
          <p:cNvSpPr txBox="1">
            <a:spLocks noChangeArrowheads="1"/>
          </p:cNvSpPr>
          <p:nvPr/>
        </p:nvSpPr>
        <p:spPr bwMode="auto">
          <a:xfrm>
            <a:off x="5484813" y="661988"/>
            <a:ext cx="2870200" cy="37147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85341" tIns="77277" rIns="85341" bIns="77277">
            <a:spAutoFit/>
          </a:bodyPr>
          <a:lstStyle>
            <a:lvl1pPr defTabSz="854075" eaLnBrk="0" hangingPunct="0">
              <a:defRPr>
                <a:solidFill>
                  <a:schemeClr val="tx1"/>
                </a:solidFill>
                <a:latin typeface="Arial" charset="0"/>
                <a:ea typeface="ＭＳ Ｐゴシック" charset="-128"/>
              </a:defRPr>
            </a:lvl1pPr>
            <a:lvl2pPr marL="742950" indent="-285750" defTabSz="854075" eaLnBrk="0" hangingPunct="0">
              <a:defRPr>
                <a:solidFill>
                  <a:schemeClr val="tx1"/>
                </a:solidFill>
                <a:latin typeface="Arial" charset="0"/>
                <a:ea typeface="ＭＳ Ｐゴシック" charset="-128"/>
              </a:defRPr>
            </a:lvl2pPr>
            <a:lvl3pPr marL="1143000" indent="-228600" defTabSz="854075" eaLnBrk="0" hangingPunct="0">
              <a:defRPr>
                <a:solidFill>
                  <a:schemeClr val="tx1"/>
                </a:solidFill>
                <a:latin typeface="Arial" charset="0"/>
                <a:ea typeface="ＭＳ Ｐゴシック" charset="-128"/>
              </a:defRPr>
            </a:lvl3pPr>
            <a:lvl4pPr marL="1600200" indent="-228600" defTabSz="854075" eaLnBrk="0" hangingPunct="0">
              <a:defRPr>
                <a:solidFill>
                  <a:schemeClr val="tx1"/>
                </a:solidFill>
                <a:latin typeface="Arial" charset="0"/>
                <a:ea typeface="ＭＳ Ｐゴシック" charset="-128"/>
              </a:defRPr>
            </a:lvl4pPr>
            <a:lvl5pPr marL="2057400" indent="-228600" defTabSz="854075" eaLnBrk="0" hangingPunct="0">
              <a:defRPr>
                <a:solidFill>
                  <a:schemeClr val="tx1"/>
                </a:solidFill>
                <a:latin typeface="Arial" charset="0"/>
                <a:ea typeface="ＭＳ Ｐゴシック" charset="-128"/>
              </a:defRPr>
            </a:lvl5pPr>
            <a:lvl6pPr marL="2514600" indent="-228600" defTabSz="85407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5407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5407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54075"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defRPr/>
            </a:pPr>
            <a:r>
              <a:rPr lang="it-IT" altLang="it-IT" sz="1400" dirty="0" err="1">
                <a:latin typeface="Calibri Regolare" charset="0"/>
              </a:rPr>
              <a:t>Two</a:t>
            </a:r>
            <a:r>
              <a:rPr lang="it-IT" altLang="it-IT" sz="1400" dirty="0">
                <a:latin typeface="Calibri Regolare" charset="0"/>
              </a:rPr>
              <a:t> Pima </a:t>
            </a:r>
            <a:r>
              <a:rPr lang="it-IT" altLang="it-IT" sz="1400" dirty="0" err="1">
                <a:latin typeface="Calibri Regolare" charset="0"/>
              </a:rPr>
              <a:t>indians</a:t>
            </a:r>
            <a:r>
              <a:rPr lang="it-IT" altLang="it-IT" sz="1400" dirty="0">
                <a:latin typeface="Calibri Regolare" charset="0"/>
              </a:rPr>
              <a:t> – Arizona, 2010</a:t>
            </a:r>
          </a:p>
        </p:txBody>
      </p:sp>
      <p:sp>
        <p:nvSpPr>
          <p:cNvPr id="33799" name="Text Box 69">
            <a:extLst>
              <a:ext uri="{FF2B5EF4-FFF2-40B4-BE49-F238E27FC236}">
                <a16:creationId xmlns:a16="http://schemas.microsoft.com/office/drawing/2014/main" id="{8D706DE2-79F0-D2F0-1938-352ACBD82521}"/>
              </a:ext>
            </a:extLst>
          </p:cNvPr>
          <p:cNvSpPr txBox="1">
            <a:spLocks noChangeArrowheads="1"/>
          </p:cNvSpPr>
          <p:nvPr/>
        </p:nvSpPr>
        <p:spPr bwMode="auto">
          <a:xfrm>
            <a:off x="205867" y="-19320"/>
            <a:ext cx="8884670" cy="740839"/>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wrap="none" lIns="85341" tIns="77277" rIns="85341" bIns="77277">
            <a:spAutoFit/>
          </a:bodyPr>
          <a:lstStyle>
            <a:lvl1pPr defTabSz="854075" eaLnBrk="0" hangingPunct="0">
              <a:defRPr>
                <a:solidFill>
                  <a:schemeClr val="tx1"/>
                </a:solidFill>
                <a:latin typeface="Arial" charset="0"/>
                <a:ea typeface="ＭＳ Ｐゴシック" charset="-128"/>
              </a:defRPr>
            </a:lvl1pPr>
            <a:lvl2pPr marL="742950" indent="-285750" defTabSz="854075" eaLnBrk="0" hangingPunct="0">
              <a:defRPr>
                <a:solidFill>
                  <a:schemeClr val="tx1"/>
                </a:solidFill>
                <a:latin typeface="Arial" charset="0"/>
                <a:ea typeface="ＭＳ Ｐゴシック" charset="-128"/>
              </a:defRPr>
            </a:lvl2pPr>
            <a:lvl3pPr marL="1143000" indent="-228600" defTabSz="854075" eaLnBrk="0" hangingPunct="0">
              <a:defRPr>
                <a:solidFill>
                  <a:schemeClr val="tx1"/>
                </a:solidFill>
                <a:latin typeface="Arial" charset="0"/>
                <a:ea typeface="ＭＳ Ｐゴシック" charset="-128"/>
              </a:defRPr>
            </a:lvl3pPr>
            <a:lvl4pPr marL="1600200" indent="-228600" defTabSz="854075" eaLnBrk="0" hangingPunct="0">
              <a:defRPr>
                <a:solidFill>
                  <a:schemeClr val="tx1"/>
                </a:solidFill>
                <a:latin typeface="Arial" charset="0"/>
                <a:ea typeface="ＭＳ Ｐゴシック" charset="-128"/>
              </a:defRPr>
            </a:lvl4pPr>
            <a:lvl5pPr marL="2057400" indent="-228600" defTabSz="854075" eaLnBrk="0" hangingPunct="0">
              <a:defRPr>
                <a:solidFill>
                  <a:schemeClr val="tx1"/>
                </a:solidFill>
                <a:latin typeface="Arial" charset="0"/>
                <a:ea typeface="ＭＳ Ｐゴシック" charset="-128"/>
              </a:defRPr>
            </a:lvl5pPr>
            <a:lvl6pPr marL="2514600" indent="-228600" defTabSz="85407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5407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5407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54075"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defRPr/>
            </a:pPr>
            <a:r>
              <a:rPr lang="it-IT" altLang="it-IT" sz="2400" dirty="0">
                <a:latin typeface="Calibri Regolare" charset="0"/>
              </a:rPr>
              <a:t>Ruolo di influenze ambientali e stile di vita sullo sviluppo del rischio CV</a:t>
            </a:r>
          </a:p>
          <a:p>
            <a:pPr algn="ctr" eaLnBrk="1" hangingPunct="1">
              <a:defRPr/>
            </a:pPr>
            <a:endParaRPr lang="it-IT" altLang="it-IT" sz="1400" dirty="0">
              <a:latin typeface="Calibri Regolare"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366"/>
                                        </p:tgtEl>
                                        <p:attrNameLst>
                                          <p:attrName>style.visibility</p:attrName>
                                        </p:attrNameLst>
                                      </p:cBhvr>
                                      <p:to>
                                        <p:strVal val="visible"/>
                                      </p:to>
                                    </p:set>
                                    <p:animEffect transition="in" filter="dissolve">
                                      <p:cBhvr>
                                        <p:cTn id="7" dur="500"/>
                                        <p:tgtEl>
                                          <p:spTgt spid="39936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ACD7C-B6DD-2EE9-8FD5-518955727855}"/>
              </a:ext>
            </a:extLst>
          </p:cNvPr>
          <p:cNvSpPr>
            <a:spLocks noGrp="1"/>
          </p:cNvSpPr>
          <p:nvPr>
            <p:ph type="title"/>
          </p:nvPr>
        </p:nvSpPr>
        <p:spPr/>
        <p:txBody>
          <a:bodyPr/>
          <a:lstStyle/>
          <a:p>
            <a:r>
              <a:rPr lang="it-IT" dirty="0"/>
              <a:t>Principali cause dei tumori</a:t>
            </a:r>
          </a:p>
        </p:txBody>
      </p:sp>
      <p:sp>
        <p:nvSpPr>
          <p:cNvPr id="3" name="Segnaposto contenuto 2">
            <a:extLst>
              <a:ext uri="{FF2B5EF4-FFF2-40B4-BE49-F238E27FC236}">
                <a16:creationId xmlns:a16="http://schemas.microsoft.com/office/drawing/2014/main" id="{A910BE7F-CC39-688E-BE81-1D91BCEB0867}"/>
              </a:ext>
            </a:extLst>
          </p:cNvPr>
          <p:cNvSpPr>
            <a:spLocks noGrp="1"/>
          </p:cNvSpPr>
          <p:nvPr>
            <p:ph idx="1"/>
          </p:nvPr>
        </p:nvSpPr>
        <p:spPr/>
        <p:txBody>
          <a:bodyPr/>
          <a:lstStyle/>
          <a:p>
            <a:r>
              <a:rPr lang="it-IT" dirty="0"/>
              <a:t>Alimentazione/eccesso ponderale</a:t>
            </a:r>
          </a:p>
          <a:p>
            <a:r>
              <a:rPr lang="it-IT" dirty="0"/>
              <a:t>Fumo</a:t>
            </a:r>
          </a:p>
          <a:p>
            <a:r>
              <a:rPr lang="it-IT" dirty="0"/>
              <a:t>Infezioni</a:t>
            </a:r>
          </a:p>
          <a:p>
            <a:r>
              <a:rPr lang="it-IT" dirty="0"/>
              <a:t>Genetica</a:t>
            </a:r>
          </a:p>
          <a:p>
            <a:r>
              <a:rPr lang="it-IT" dirty="0"/>
              <a:t>Inquinamento ambientale</a:t>
            </a:r>
          </a:p>
          <a:p>
            <a:r>
              <a:rPr lang="it-IT" dirty="0" err="1"/>
              <a:t>Inattivita’</a:t>
            </a:r>
            <a:r>
              <a:rPr lang="it-IT" dirty="0"/>
              <a:t> fisica</a:t>
            </a:r>
          </a:p>
        </p:txBody>
      </p:sp>
    </p:spTree>
    <p:extLst>
      <p:ext uri="{BB962C8B-B14F-4D97-AF65-F5344CB8AC3E}">
        <p14:creationId xmlns:p14="http://schemas.microsoft.com/office/powerpoint/2010/main" val="2881674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C3D7738-E64F-73F0-596C-A62F19B8914C}"/>
              </a:ext>
            </a:extLst>
          </p:cNvPr>
          <p:cNvSpPr txBox="1"/>
          <p:nvPr/>
        </p:nvSpPr>
        <p:spPr>
          <a:xfrm>
            <a:off x="2362200" y="5678271"/>
            <a:ext cx="1524000" cy="646331"/>
          </a:xfrm>
          <a:prstGeom prst="rect">
            <a:avLst/>
          </a:prstGeom>
          <a:solidFill>
            <a:srgbClr val="E74733"/>
          </a:solidFill>
        </p:spPr>
        <p:style>
          <a:lnRef idx="0">
            <a:schemeClr val="accent5"/>
          </a:lnRef>
          <a:fillRef idx="3">
            <a:schemeClr val="accent5"/>
          </a:fillRef>
          <a:effectRef idx="3">
            <a:schemeClr val="accent5"/>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800" b="1">
                <a:solidFill>
                  <a:srgbClr val="000000"/>
                </a:solidFill>
                <a:latin typeface="Calibri"/>
                <a:cs typeface="Calibri"/>
              </a:rPr>
              <a:t>Cancro</a:t>
            </a:r>
          </a:p>
          <a:p>
            <a:pPr algn="ctr" eaLnBrk="1" hangingPunct="1">
              <a:defRPr/>
            </a:pPr>
            <a:endParaRPr lang="it-IT" sz="1800" b="1">
              <a:solidFill>
                <a:srgbClr val="000000"/>
              </a:solidFill>
              <a:latin typeface="Calibri"/>
              <a:cs typeface="Calibri"/>
            </a:endParaRPr>
          </a:p>
        </p:txBody>
      </p:sp>
      <p:sp>
        <p:nvSpPr>
          <p:cNvPr id="3" name="CasellaDiTesto 2">
            <a:extLst>
              <a:ext uri="{FF2B5EF4-FFF2-40B4-BE49-F238E27FC236}">
                <a16:creationId xmlns:a16="http://schemas.microsoft.com/office/drawing/2014/main" id="{E4127188-D940-6227-64D5-F5EB98935505}"/>
              </a:ext>
            </a:extLst>
          </p:cNvPr>
          <p:cNvSpPr txBox="1"/>
          <p:nvPr/>
        </p:nvSpPr>
        <p:spPr>
          <a:xfrm>
            <a:off x="5638800" y="5678270"/>
            <a:ext cx="2057400" cy="646331"/>
          </a:xfrm>
          <a:prstGeom prst="rect">
            <a:avLst/>
          </a:prstGeom>
          <a:solidFill>
            <a:srgbClr val="E74733"/>
          </a:solidFill>
          <a:ln/>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it-IT" b="1" dirty="0">
                <a:solidFill>
                  <a:schemeClr val="bg1"/>
                </a:solidFill>
                <a:cs typeface="Calibri"/>
              </a:rPr>
              <a:t>Malattie Cardiovascolari</a:t>
            </a:r>
          </a:p>
        </p:txBody>
      </p:sp>
      <p:sp>
        <p:nvSpPr>
          <p:cNvPr id="4" name="CasellaDiTesto 3">
            <a:extLst>
              <a:ext uri="{FF2B5EF4-FFF2-40B4-BE49-F238E27FC236}">
                <a16:creationId xmlns:a16="http://schemas.microsoft.com/office/drawing/2014/main" id="{0EB5D7EE-E9C3-A67C-CA5A-E74C43A4E253}"/>
              </a:ext>
            </a:extLst>
          </p:cNvPr>
          <p:cNvSpPr txBox="1"/>
          <p:nvPr/>
        </p:nvSpPr>
        <p:spPr>
          <a:xfrm>
            <a:off x="381000" y="3276600"/>
            <a:ext cx="1524000" cy="923330"/>
          </a:xfrm>
          <a:prstGeom prst="rect">
            <a:avLst/>
          </a:prstGeom>
          <a:solidFill>
            <a:srgbClr val="F1A967"/>
          </a:solidFill>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800" b="1" dirty="0">
                <a:solidFill>
                  <a:srgbClr val="000000"/>
                </a:solidFill>
                <a:latin typeface="Calibri"/>
                <a:cs typeface="Calibri"/>
              </a:rPr>
              <a:t>Sovrappeso</a:t>
            </a:r>
          </a:p>
          <a:p>
            <a:pPr algn="ctr" eaLnBrk="1" hangingPunct="1">
              <a:defRPr/>
            </a:pPr>
            <a:r>
              <a:rPr lang="it-IT" sz="1800" b="1" dirty="0">
                <a:solidFill>
                  <a:srgbClr val="000000"/>
                </a:solidFill>
                <a:latin typeface="Calibri"/>
                <a:cs typeface="Calibri"/>
              </a:rPr>
              <a:t>Obesità</a:t>
            </a:r>
          </a:p>
          <a:p>
            <a:pPr algn="ctr" eaLnBrk="1" hangingPunct="1">
              <a:defRPr/>
            </a:pPr>
            <a:endParaRPr lang="it-IT" sz="1800" b="1" dirty="0">
              <a:solidFill>
                <a:srgbClr val="000000"/>
              </a:solidFill>
              <a:latin typeface="Calibri"/>
              <a:cs typeface="Calibri"/>
            </a:endParaRPr>
          </a:p>
        </p:txBody>
      </p:sp>
      <p:sp>
        <p:nvSpPr>
          <p:cNvPr id="5" name="CasellaDiTesto 4">
            <a:extLst>
              <a:ext uri="{FF2B5EF4-FFF2-40B4-BE49-F238E27FC236}">
                <a16:creationId xmlns:a16="http://schemas.microsoft.com/office/drawing/2014/main" id="{E6286080-6D36-7A4F-0730-C56EE83CE116}"/>
              </a:ext>
            </a:extLst>
          </p:cNvPr>
          <p:cNvSpPr txBox="1"/>
          <p:nvPr/>
        </p:nvSpPr>
        <p:spPr>
          <a:xfrm>
            <a:off x="7239000" y="3276600"/>
            <a:ext cx="1524000" cy="923330"/>
          </a:xfrm>
          <a:prstGeom prst="rect">
            <a:avLst/>
          </a:prstGeom>
          <a:solidFill>
            <a:srgbClr val="F1A967"/>
          </a:solidFill>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800" b="1">
                <a:solidFill>
                  <a:srgbClr val="000000"/>
                </a:solidFill>
                <a:latin typeface="Calibri"/>
                <a:cs typeface="Calibri"/>
              </a:rPr>
              <a:t>Dislipidemia</a:t>
            </a:r>
          </a:p>
          <a:p>
            <a:pPr algn="ctr" eaLnBrk="1" hangingPunct="1">
              <a:defRPr/>
            </a:pPr>
            <a:endParaRPr lang="it-IT" sz="1800" b="1">
              <a:solidFill>
                <a:srgbClr val="000000"/>
              </a:solidFill>
              <a:latin typeface="Calibri"/>
              <a:cs typeface="Calibri"/>
            </a:endParaRPr>
          </a:p>
          <a:p>
            <a:pPr algn="ctr" eaLnBrk="1" hangingPunct="1">
              <a:defRPr/>
            </a:pPr>
            <a:endParaRPr lang="it-IT" sz="1800" b="1">
              <a:solidFill>
                <a:srgbClr val="000000"/>
              </a:solidFill>
              <a:latin typeface="Calibri"/>
              <a:cs typeface="Calibri"/>
            </a:endParaRPr>
          </a:p>
        </p:txBody>
      </p:sp>
      <p:sp>
        <p:nvSpPr>
          <p:cNvPr id="6" name="CasellaDiTesto 5">
            <a:extLst>
              <a:ext uri="{FF2B5EF4-FFF2-40B4-BE49-F238E27FC236}">
                <a16:creationId xmlns:a16="http://schemas.microsoft.com/office/drawing/2014/main" id="{5B5F8F63-6750-00F4-598B-890FAAF406B1}"/>
              </a:ext>
            </a:extLst>
          </p:cNvPr>
          <p:cNvSpPr txBox="1"/>
          <p:nvPr/>
        </p:nvSpPr>
        <p:spPr>
          <a:xfrm>
            <a:off x="2667000" y="3276600"/>
            <a:ext cx="1219200" cy="923330"/>
          </a:xfrm>
          <a:prstGeom prst="rect">
            <a:avLst/>
          </a:prstGeom>
          <a:solidFill>
            <a:srgbClr val="F1A967"/>
          </a:solidFill>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800" b="1">
                <a:solidFill>
                  <a:srgbClr val="000000"/>
                </a:solidFill>
                <a:latin typeface="Calibri"/>
                <a:cs typeface="Calibri"/>
              </a:rPr>
              <a:t>Diabete mellito</a:t>
            </a:r>
          </a:p>
          <a:p>
            <a:pPr algn="ctr" eaLnBrk="1" hangingPunct="1">
              <a:defRPr/>
            </a:pPr>
            <a:endParaRPr lang="it-IT" sz="1800" b="1">
              <a:solidFill>
                <a:srgbClr val="000000"/>
              </a:solidFill>
              <a:latin typeface="Calibri"/>
              <a:cs typeface="Calibri"/>
            </a:endParaRPr>
          </a:p>
        </p:txBody>
      </p:sp>
      <p:sp>
        <p:nvSpPr>
          <p:cNvPr id="7" name="CasellaDiTesto 6">
            <a:extLst>
              <a:ext uri="{FF2B5EF4-FFF2-40B4-BE49-F238E27FC236}">
                <a16:creationId xmlns:a16="http://schemas.microsoft.com/office/drawing/2014/main" id="{512C05E1-C94C-95B2-E444-9070904F1360}"/>
              </a:ext>
            </a:extLst>
          </p:cNvPr>
          <p:cNvSpPr txBox="1"/>
          <p:nvPr/>
        </p:nvSpPr>
        <p:spPr>
          <a:xfrm>
            <a:off x="5181600" y="3276600"/>
            <a:ext cx="1524000" cy="923330"/>
          </a:xfrm>
          <a:prstGeom prst="rect">
            <a:avLst/>
          </a:prstGeom>
          <a:solidFill>
            <a:srgbClr val="F1A967"/>
          </a:solidFill>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800" b="1">
                <a:solidFill>
                  <a:srgbClr val="000000"/>
                </a:solidFill>
                <a:latin typeface="Calibri"/>
                <a:cs typeface="Calibri"/>
              </a:rPr>
              <a:t>Ipertensione arteriosa</a:t>
            </a:r>
          </a:p>
          <a:p>
            <a:pPr algn="ctr" eaLnBrk="1" hangingPunct="1">
              <a:defRPr/>
            </a:pPr>
            <a:endParaRPr lang="it-IT" sz="1800" b="1">
              <a:solidFill>
                <a:srgbClr val="000000"/>
              </a:solidFill>
              <a:latin typeface="Calibri"/>
              <a:cs typeface="Calibri"/>
            </a:endParaRPr>
          </a:p>
        </p:txBody>
      </p:sp>
      <p:sp>
        <p:nvSpPr>
          <p:cNvPr id="8" name="CasellaDiTesto 7">
            <a:extLst>
              <a:ext uri="{FF2B5EF4-FFF2-40B4-BE49-F238E27FC236}">
                <a16:creationId xmlns:a16="http://schemas.microsoft.com/office/drawing/2014/main" id="{1DC1E4F9-97C2-BE04-5383-42AB6D66A54F}"/>
              </a:ext>
            </a:extLst>
          </p:cNvPr>
          <p:cNvSpPr txBox="1"/>
          <p:nvPr/>
        </p:nvSpPr>
        <p:spPr>
          <a:xfrm>
            <a:off x="6248400" y="1143002"/>
            <a:ext cx="1219200" cy="646331"/>
          </a:xfrm>
          <a:prstGeom prst="rect">
            <a:avLst/>
          </a:prstGeom>
          <a:solidFill>
            <a:srgbClr val="FAFF7D"/>
          </a:solidFill>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800" b="1">
                <a:solidFill>
                  <a:srgbClr val="000000"/>
                </a:solidFill>
                <a:latin typeface="Calibri"/>
                <a:cs typeface="Calibri"/>
              </a:rPr>
              <a:t>Fumo</a:t>
            </a:r>
          </a:p>
          <a:p>
            <a:pPr algn="ctr" eaLnBrk="1" hangingPunct="1">
              <a:defRPr/>
            </a:pPr>
            <a:endParaRPr lang="it-IT" sz="1800" b="1">
              <a:solidFill>
                <a:srgbClr val="000000"/>
              </a:solidFill>
              <a:latin typeface="Calibri"/>
              <a:cs typeface="Calibri"/>
            </a:endParaRPr>
          </a:p>
        </p:txBody>
      </p:sp>
      <p:sp>
        <p:nvSpPr>
          <p:cNvPr id="9" name="CasellaDiTesto 8">
            <a:extLst>
              <a:ext uri="{FF2B5EF4-FFF2-40B4-BE49-F238E27FC236}">
                <a16:creationId xmlns:a16="http://schemas.microsoft.com/office/drawing/2014/main" id="{32C6FA20-46E8-A023-3CE2-76996C2E340D}"/>
              </a:ext>
            </a:extLst>
          </p:cNvPr>
          <p:cNvSpPr txBox="1"/>
          <p:nvPr/>
        </p:nvSpPr>
        <p:spPr>
          <a:xfrm>
            <a:off x="4038600" y="1143002"/>
            <a:ext cx="1219200" cy="646331"/>
          </a:xfrm>
          <a:prstGeom prst="rect">
            <a:avLst/>
          </a:prstGeom>
          <a:solidFill>
            <a:srgbClr val="FAFF7D"/>
          </a:solidFill>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800" b="1">
                <a:solidFill>
                  <a:srgbClr val="000000"/>
                </a:solidFill>
                <a:latin typeface="Calibri"/>
                <a:cs typeface="Calibri"/>
              </a:rPr>
              <a:t>Dieta</a:t>
            </a:r>
          </a:p>
          <a:p>
            <a:pPr algn="ctr" eaLnBrk="1" hangingPunct="1">
              <a:defRPr/>
            </a:pPr>
            <a:endParaRPr lang="it-IT" sz="1800" b="1">
              <a:solidFill>
                <a:srgbClr val="000000"/>
              </a:solidFill>
              <a:latin typeface="Calibri"/>
              <a:cs typeface="Calibri"/>
            </a:endParaRPr>
          </a:p>
        </p:txBody>
      </p:sp>
      <p:sp>
        <p:nvSpPr>
          <p:cNvPr id="10" name="CasellaDiTesto 9">
            <a:extLst>
              <a:ext uri="{FF2B5EF4-FFF2-40B4-BE49-F238E27FC236}">
                <a16:creationId xmlns:a16="http://schemas.microsoft.com/office/drawing/2014/main" id="{97E4E6D8-8575-59FC-0FD5-58305936ECA2}"/>
              </a:ext>
            </a:extLst>
          </p:cNvPr>
          <p:cNvSpPr txBox="1"/>
          <p:nvPr/>
        </p:nvSpPr>
        <p:spPr>
          <a:xfrm>
            <a:off x="1295400" y="1143002"/>
            <a:ext cx="1524000" cy="646331"/>
          </a:xfrm>
          <a:prstGeom prst="rect">
            <a:avLst/>
          </a:prstGeom>
          <a:solidFill>
            <a:srgbClr val="FAFF7D"/>
          </a:solidFill>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800" b="1">
                <a:solidFill>
                  <a:srgbClr val="000000"/>
                </a:solidFill>
                <a:latin typeface="Calibri"/>
                <a:cs typeface="Calibri"/>
              </a:rPr>
              <a:t>Sedentarietà</a:t>
            </a:r>
          </a:p>
          <a:p>
            <a:pPr algn="ctr" eaLnBrk="1" hangingPunct="1">
              <a:defRPr/>
            </a:pPr>
            <a:endParaRPr lang="it-IT" sz="1800" b="1">
              <a:solidFill>
                <a:srgbClr val="000000"/>
              </a:solidFill>
              <a:latin typeface="Calibri"/>
              <a:cs typeface="Calibri"/>
            </a:endParaRPr>
          </a:p>
        </p:txBody>
      </p:sp>
      <p:cxnSp>
        <p:nvCxnSpPr>
          <p:cNvPr id="28" name="Connettore 1 27">
            <a:extLst>
              <a:ext uri="{FF2B5EF4-FFF2-40B4-BE49-F238E27FC236}">
                <a16:creationId xmlns:a16="http://schemas.microsoft.com/office/drawing/2014/main" id="{9815C9E1-017E-BD88-25D4-0F7446D79AFA}"/>
              </a:ext>
            </a:extLst>
          </p:cNvPr>
          <p:cNvCxnSpPr/>
          <p:nvPr/>
        </p:nvCxnSpPr>
        <p:spPr>
          <a:xfrm>
            <a:off x="3276600" y="4200525"/>
            <a:ext cx="3390900" cy="1477963"/>
          </a:xfrm>
          <a:prstGeom prst="line">
            <a:avLst/>
          </a:prstGeom>
          <a:ln>
            <a:solidFill>
              <a:srgbClr val="85A3FF"/>
            </a:solidFill>
            <a:prstDash val="sysDash"/>
          </a:ln>
        </p:spPr>
        <p:style>
          <a:lnRef idx="2">
            <a:schemeClr val="accent1"/>
          </a:lnRef>
          <a:fillRef idx="0">
            <a:schemeClr val="accent1"/>
          </a:fillRef>
          <a:effectRef idx="1">
            <a:schemeClr val="accent1"/>
          </a:effectRef>
          <a:fontRef idx="minor">
            <a:schemeClr val="tx1"/>
          </a:fontRef>
        </p:style>
      </p:cxnSp>
      <p:cxnSp>
        <p:nvCxnSpPr>
          <p:cNvPr id="32" name="Connettore 1 31">
            <a:extLst>
              <a:ext uri="{FF2B5EF4-FFF2-40B4-BE49-F238E27FC236}">
                <a16:creationId xmlns:a16="http://schemas.microsoft.com/office/drawing/2014/main" id="{FE924E28-37A5-2CFC-5236-481D06811142}"/>
              </a:ext>
            </a:extLst>
          </p:cNvPr>
          <p:cNvCxnSpPr/>
          <p:nvPr/>
        </p:nvCxnSpPr>
        <p:spPr>
          <a:xfrm>
            <a:off x="5943600" y="4200525"/>
            <a:ext cx="723900" cy="1477963"/>
          </a:xfrm>
          <a:prstGeom prst="line">
            <a:avLst/>
          </a:prstGeom>
          <a:ln>
            <a:solidFill>
              <a:srgbClr val="85A3FF"/>
            </a:solidFill>
            <a:prstDash val="sysDash"/>
          </a:ln>
        </p:spPr>
        <p:style>
          <a:lnRef idx="2">
            <a:schemeClr val="accent1"/>
          </a:lnRef>
          <a:fillRef idx="0">
            <a:schemeClr val="accent1"/>
          </a:fillRef>
          <a:effectRef idx="1">
            <a:schemeClr val="accent1"/>
          </a:effectRef>
          <a:fontRef idx="minor">
            <a:schemeClr val="tx1"/>
          </a:fontRef>
        </p:style>
      </p:cxnSp>
      <p:cxnSp>
        <p:nvCxnSpPr>
          <p:cNvPr id="35" name="Connettore 1 34">
            <a:extLst>
              <a:ext uri="{FF2B5EF4-FFF2-40B4-BE49-F238E27FC236}">
                <a16:creationId xmlns:a16="http://schemas.microsoft.com/office/drawing/2014/main" id="{06430FDB-03A3-B4C9-946F-E91EEC1A81BF}"/>
              </a:ext>
            </a:extLst>
          </p:cNvPr>
          <p:cNvCxnSpPr/>
          <p:nvPr/>
        </p:nvCxnSpPr>
        <p:spPr>
          <a:xfrm flipH="1">
            <a:off x="6667500" y="4200525"/>
            <a:ext cx="1333500" cy="1477963"/>
          </a:xfrm>
          <a:prstGeom prst="line">
            <a:avLst/>
          </a:prstGeom>
          <a:ln>
            <a:solidFill>
              <a:srgbClr val="85A3FF"/>
            </a:solidFill>
            <a:prstDash val="sysDash"/>
          </a:ln>
        </p:spPr>
        <p:style>
          <a:lnRef idx="2">
            <a:schemeClr val="accent1"/>
          </a:lnRef>
          <a:fillRef idx="0">
            <a:schemeClr val="accent1"/>
          </a:fillRef>
          <a:effectRef idx="1">
            <a:schemeClr val="accent1"/>
          </a:effectRef>
          <a:fontRef idx="minor">
            <a:schemeClr val="tx1"/>
          </a:fontRef>
        </p:style>
      </p:cxnSp>
      <p:cxnSp>
        <p:nvCxnSpPr>
          <p:cNvPr id="40" name="Connettore 1 39">
            <a:extLst>
              <a:ext uri="{FF2B5EF4-FFF2-40B4-BE49-F238E27FC236}">
                <a16:creationId xmlns:a16="http://schemas.microsoft.com/office/drawing/2014/main" id="{37C6C0FE-79B9-4A9C-F38F-79D51B86D00E}"/>
              </a:ext>
            </a:extLst>
          </p:cNvPr>
          <p:cNvCxnSpPr/>
          <p:nvPr/>
        </p:nvCxnSpPr>
        <p:spPr>
          <a:xfrm flipH="1">
            <a:off x="3124200" y="4200525"/>
            <a:ext cx="152400" cy="1477963"/>
          </a:xfrm>
          <a:prstGeom prst="line">
            <a:avLst/>
          </a:prstGeom>
          <a:ln>
            <a:solidFill>
              <a:srgbClr val="85A3FF"/>
            </a:solidFill>
            <a:prstDash val="sysDash"/>
          </a:ln>
        </p:spPr>
        <p:style>
          <a:lnRef idx="2">
            <a:schemeClr val="accent1"/>
          </a:lnRef>
          <a:fillRef idx="0">
            <a:schemeClr val="accent1"/>
          </a:fillRef>
          <a:effectRef idx="1">
            <a:schemeClr val="accent1"/>
          </a:effectRef>
          <a:fontRef idx="minor">
            <a:schemeClr val="tx1"/>
          </a:fontRef>
        </p:style>
      </p:cxnSp>
      <p:cxnSp>
        <p:nvCxnSpPr>
          <p:cNvPr id="43" name="Connettore 1 42">
            <a:extLst>
              <a:ext uri="{FF2B5EF4-FFF2-40B4-BE49-F238E27FC236}">
                <a16:creationId xmlns:a16="http://schemas.microsoft.com/office/drawing/2014/main" id="{D71CC6EB-F4EA-CA03-D200-1611DA7654E7}"/>
              </a:ext>
            </a:extLst>
          </p:cNvPr>
          <p:cNvCxnSpPr/>
          <p:nvPr/>
        </p:nvCxnSpPr>
        <p:spPr>
          <a:xfrm>
            <a:off x="1143000" y="4200525"/>
            <a:ext cx="5524500" cy="1477963"/>
          </a:xfrm>
          <a:prstGeom prst="line">
            <a:avLst/>
          </a:prstGeom>
          <a:ln>
            <a:solidFill>
              <a:srgbClr val="85A3FF"/>
            </a:solidFill>
            <a:prstDash val="sysDash"/>
          </a:ln>
        </p:spPr>
        <p:style>
          <a:lnRef idx="2">
            <a:schemeClr val="accent1"/>
          </a:lnRef>
          <a:fillRef idx="0">
            <a:schemeClr val="accent1"/>
          </a:fillRef>
          <a:effectRef idx="1">
            <a:schemeClr val="accent1"/>
          </a:effectRef>
          <a:fontRef idx="minor">
            <a:schemeClr val="tx1"/>
          </a:fontRef>
        </p:style>
      </p:cxnSp>
      <p:cxnSp>
        <p:nvCxnSpPr>
          <p:cNvPr id="46" name="Connettore 1 45">
            <a:extLst>
              <a:ext uri="{FF2B5EF4-FFF2-40B4-BE49-F238E27FC236}">
                <a16:creationId xmlns:a16="http://schemas.microsoft.com/office/drawing/2014/main" id="{05459FD0-30FF-ED7F-B770-D172555F8AD3}"/>
              </a:ext>
            </a:extLst>
          </p:cNvPr>
          <p:cNvCxnSpPr/>
          <p:nvPr/>
        </p:nvCxnSpPr>
        <p:spPr>
          <a:xfrm>
            <a:off x="1143000" y="4200525"/>
            <a:ext cx="1981200" cy="1477963"/>
          </a:xfrm>
          <a:prstGeom prst="line">
            <a:avLst/>
          </a:prstGeom>
          <a:ln>
            <a:solidFill>
              <a:srgbClr val="85A3FF"/>
            </a:solidFill>
            <a:prstDash val="sysDash"/>
          </a:ln>
        </p:spPr>
        <p:style>
          <a:lnRef idx="2">
            <a:schemeClr val="accent1"/>
          </a:lnRef>
          <a:fillRef idx="0">
            <a:schemeClr val="accent1"/>
          </a:fillRef>
          <a:effectRef idx="1">
            <a:schemeClr val="accent1"/>
          </a:effectRef>
          <a:fontRef idx="minor">
            <a:schemeClr val="tx1"/>
          </a:fontRef>
        </p:style>
      </p:cxnSp>
      <p:cxnSp>
        <p:nvCxnSpPr>
          <p:cNvPr id="51" name="Connettore 1 50">
            <a:extLst>
              <a:ext uri="{FF2B5EF4-FFF2-40B4-BE49-F238E27FC236}">
                <a16:creationId xmlns:a16="http://schemas.microsoft.com/office/drawing/2014/main" id="{63F11A0B-4F15-C003-9154-8D98A9172E28}"/>
              </a:ext>
            </a:extLst>
          </p:cNvPr>
          <p:cNvCxnSpPr/>
          <p:nvPr/>
        </p:nvCxnSpPr>
        <p:spPr>
          <a:xfrm flipH="1">
            <a:off x="1143000" y="1789113"/>
            <a:ext cx="3505200" cy="1487487"/>
          </a:xfrm>
          <a:prstGeom prst="line">
            <a:avLst/>
          </a:prstGeom>
          <a:ln>
            <a:solidFill>
              <a:schemeClr val="bg2">
                <a:lumMod val="25000"/>
                <a:lumOff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54" name="Connettore 1 53">
            <a:extLst>
              <a:ext uri="{FF2B5EF4-FFF2-40B4-BE49-F238E27FC236}">
                <a16:creationId xmlns:a16="http://schemas.microsoft.com/office/drawing/2014/main" id="{416F378C-7FE5-D828-1C49-2B9E603F9224}"/>
              </a:ext>
            </a:extLst>
          </p:cNvPr>
          <p:cNvCxnSpPr/>
          <p:nvPr/>
        </p:nvCxnSpPr>
        <p:spPr>
          <a:xfrm flipH="1">
            <a:off x="3276600" y="1789113"/>
            <a:ext cx="1371600" cy="1487487"/>
          </a:xfrm>
          <a:prstGeom prst="line">
            <a:avLst/>
          </a:prstGeom>
          <a:ln>
            <a:solidFill>
              <a:schemeClr val="bg2">
                <a:lumMod val="25000"/>
                <a:lumOff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58" name="Connettore 1 57">
            <a:extLst>
              <a:ext uri="{FF2B5EF4-FFF2-40B4-BE49-F238E27FC236}">
                <a16:creationId xmlns:a16="http://schemas.microsoft.com/office/drawing/2014/main" id="{FA252E0A-D10C-FD27-B303-8B7D813B99BF}"/>
              </a:ext>
            </a:extLst>
          </p:cNvPr>
          <p:cNvCxnSpPr/>
          <p:nvPr/>
        </p:nvCxnSpPr>
        <p:spPr>
          <a:xfrm>
            <a:off x="4648200" y="1789113"/>
            <a:ext cx="3352800" cy="1487487"/>
          </a:xfrm>
          <a:prstGeom prst="line">
            <a:avLst/>
          </a:prstGeom>
          <a:ln>
            <a:solidFill>
              <a:schemeClr val="bg2">
                <a:lumMod val="25000"/>
                <a:lumOff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67" name="Connettore 1 66">
            <a:extLst>
              <a:ext uri="{FF2B5EF4-FFF2-40B4-BE49-F238E27FC236}">
                <a16:creationId xmlns:a16="http://schemas.microsoft.com/office/drawing/2014/main" id="{13685B82-2D99-3CF4-E03B-90243735A985}"/>
              </a:ext>
            </a:extLst>
          </p:cNvPr>
          <p:cNvCxnSpPr/>
          <p:nvPr/>
        </p:nvCxnSpPr>
        <p:spPr>
          <a:xfrm flipH="1">
            <a:off x="1143000" y="1789113"/>
            <a:ext cx="914400" cy="1487487"/>
          </a:xfrm>
          <a:prstGeom prst="line">
            <a:avLst/>
          </a:prstGeom>
          <a:ln>
            <a:solidFill>
              <a:schemeClr val="bg2">
                <a:lumMod val="25000"/>
                <a:lumOff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70" name="Connettore 1 69">
            <a:extLst>
              <a:ext uri="{FF2B5EF4-FFF2-40B4-BE49-F238E27FC236}">
                <a16:creationId xmlns:a16="http://schemas.microsoft.com/office/drawing/2014/main" id="{41B05F2A-29CE-A43B-7E6B-1156C9D9F7BF}"/>
              </a:ext>
            </a:extLst>
          </p:cNvPr>
          <p:cNvCxnSpPr/>
          <p:nvPr/>
        </p:nvCxnSpPr>
        <p:spPr>
          <a:xfrm>
            <a:off x="2057400" y="1789113"/>
            <a:ext cx="1219200" cy="1487487"/>
          </a:xfrm>
          <a:prstGeom prst="line">
            <a:avLst/>
          </a:prstGeom>
          <a:ln>
            <a:solidFill>
              <a:schemeClr val="bg2">
                <a:lumMod val="25000"/>
                <a:lumOff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73" name="Connettore 1 72">
            <a:extLst>
              <a:ext uri="{FF2B5EF4-FFF2-40B4-BE49-F238E27FC236}">
                <a16:creationId xmlns:a16="http://schemas.microsoft.com/office/drawing/2014/main" id="{B4D2701E-679D-AA5B-462C-05266F491375}"/>
              </a:ext>
            </a:extLst>
          </p:cNvPr>
          <p:cNvCxnSpPr/>
          <p:nvPr/>
        </p:nvCxnSpPr>
        <p:spPr>
          <a:xfrm flipH="1">
            <a:off x="5943600" y="1789113"/>
            <a:ext cx="914400" cy="1487487"/>
          </a:xfrm>
          <a:prstGeom prst="line">
            <a:avLst/>
          </a:prstGeom>
          <a:ln>
            <a:solidFill>
              <a:schemeClr val="bg2">
                <a:lumMod val="25000"/>
                <a:lumOff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76" name="Connettore 1 75">
            <a:extLst>
              <a:ext uri="{FF2B5EF4-FFF2-40B4-BE49-F238E27FC236}">
                <a16:creationId xmlns:a16="http://schemas.microsoft.com/office/drawing/2014/main" id="{6B712173-C6E2-DF95-E4CD-E58A85B352FA}"/>
              </a:ext>
            </a:extLst>
          </p:cNvPr>
          <p:cNvCxnSpPr/>
          <p:nvPr/>
        </p:nvCxnSpPr>
        <p:spPr>
          <a:xfrm>
            <a:off x="2057400" y="1789113"/>
            <a:ext cx="5943600" cy="1487487"/>
          </a:xfrm>
          <a:prstGeom prst="line">
            <a:avLst/>
          </a:prstGeom>
          <a:ln>
            <a:solidFill>
              <a:schemeClr val="bg2">
                <a:lumMod val="25000"/>
                <a:lumOff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79" name="Connettore 1 78">
            <a:extLst>
              <a:ext uri="{FF2B5EF4-FFF2-40B4-BE49-F238E27FC236}">
                <a16:creationId xmlns:a16="http://schemas.microsoft.com/office/drawing/2014/main" id="{86C80B34-7360-6793-4DD4-7C0722FC77A0}"/>
              </a:ext>
            </a:extLst>
          </p:cNvPr>
          <p:cNvCxnSpPr/>
          <p:nvPr/>
        </p:nvCxnSpPr>
        <p:spPr>
          <a:xfrm>
            <a:off x="4648200" y="1789113"/>
            <a:ext cx="1295400" cy="1487487"/>
          </a:xfrm>
          <a:prstGeom prst="line">
            <a:avLst/>
          </a:prstGeom>
          <a:ln>
            <a:solidFill>
              <a:schemeClr val="bg2">
                <a:lumMod val="25000"/>
                <a:lumOff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82" name="Connettore 1 81">
            <a:extLst>
              <a:ext uri="{FF2B5EF4-FFF2-40B4-BE49-F238E27FC236}">
                <a16:creationId xmlns:a16="http://schemas.microsoft.com/office/drawing/2014/main" id="{F72CE132-5023-F773-18D6-740F6AD6AF5C}"/>
              </a:ext>
            </a:extLst>
          </p:cNvPr>
          <p:cNvCxnSpPr/>
          <p:nvPr/>
        </p:nvCxnSpPr>
        <p:spPr>
          <a:xfrm>
            <a:off x="2057400" y="1789113"/>
            <a:ext cx="3886200" cy="1487487"/>
          </a:xfrm>
          <a:prstGeom prst="line">
            <a:avLst/>
          </a:prstGeom>
          <a:ln>
            <a:solidFill>
              <a:schemeClr val="bg2">
                <a:lumMod val="25000"/>
                <a:lumOff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1788" name="Rettangolo 86">
            <a:extLst>
              <a:ext uri="{FF2B5EF4-FFF2-40B4-BE49-F238E27FC236}">
                <a16:creationId xmlns:a16="http://schemas.microsoft.com/office/drawing/2014/main" id="{5695B9FC-0445-16CF-6973-8F117EEF47F6}"/>
              </a:ext>
            </a:extLst>
          </p:cNvPr>
          <p:cNvSpPr>
            <a:spLocks noChangeArrowheads="1"/>
          </p:cNvSpPr>
          <p:nvPr/>
        </p:nvSpPr>
        <p:spPr bwMode="auto">
          <a:xfrm>
            <a:off x="228600" y="230188"/>
            <a:ext cx="868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it-IT" altLang="en-US" sz="2400" b="1">
                <a:solidFill>
                  <a:srgbClr val="FFFF00"/>
                </a:solidFill>
                <a:latin typeface="Calibri" panose="020F0502020204030204" pitchFamily="34" charset="0"/>
              </a:rPr>
              <a:t>Fattori di rischio per le malattie cardiovascolari e oncologiche</a:t>
            </a:r>
          </a:p>
        </p:txBody>
      </p:sp>
      <p:cxnSp>
        <p:nvCxnSpPr>
          <p:cNvPr id="27" name="Connettore 1 26">
            <a:extLst>
              <a:ext uri="{FF2B5EF4-FFF2-40B4-BE49-F238E27FC236}">
                <a16:creationId xmlns:a16="http://schemas.microsoft.com/office/drawing/2014/main" id="{169AB716-1306-E46A-D1EC-D100C8ED03E6}"/>
              </a:ext>
            </a:extLst>
          </p:cNvPr>
          <p:cNvCxnSpPr/>
          <p:nvPr/>
        </p:nvCxnSpPr>
        <p:spPr>
          <a:xfrm flipH="1">
            <a:off x="3124200" y="1789113"/>
            <a:ext cx="1524000" cy="3889375"/>
          </a:xfrm>
          <a:prstGeom prst="line">
            <a:avLst/>
          </a:prstGeom>
          <a:ln>
            <a:solidFill>
              <a:srgbClr val="85A3FF"/>
            </a:solidFill>
            <a:prstDash val="sysDash"/>
          </a:ln>
        </p:spPr>
        <p:style>
          <a:lnRef idx="2">
            <a:schemeClr val="accent1"/>
          </a:lnRef>
          <a:fillRef idx="0">
            <a:schemeClr val="accent1"/>
          </a:fillRef>
          <a:effectRef idx="1">
            <a:schemeClr val="accent1"/>
          </a:effectRef>
          <a:fontRef idx="minor">
            <a:schemeClr val="tx1"/>
          </a:fontRef>
        </p:style>
      </p:cxnSp>
      <p:cxnSp>
        <p:nvCxnSpPr>
          <p:cNvPr id="30" name="Connettore 1 29">
            <a:extLst>
              <a:ext uri="{FF2B5EF4-FFF2-40B4-BE49-F238E27FC236}">
                <a16:creationId xmlns:a16="http://schemas.microsoft.com/office/drawing/2014/main" id="{24D684C4-9CD5-2050-595D-6C1EC9D86318}"/>
              </a:ext>
            </a:extLst>
          </p:cNvPr>
          <p:cNvCxnSpPr/>
          <p:nvPr/>
        </p:nvCxnSpPr>
        <p:spPr>
          <a:xfrm flipH="1">
            <a:off x="3124200" y="1789113"/>
            <a:ext cx="3733800" cy="3889375"/>
          </a:xfrm>
          <a:prstGeom prst="line">
            <a:avLst/>
          </a:prstGeom>
          <a:ln>
            <a:solidFill>
              <a:srgbClr val="85A3FF"/>
            </a:solidFill>
            <a:prstDash val="sysDash"/>
          </a:ln>
        </p:spPr>
        <p:style>
          <a:lnRef idx="2">
            <a:schemeClr val="accent1"/>
          </a:lnRef>
          <a:fillRef idx="0">
            <a:schemeClr val="accent1"/>
          </a:fillRef>
          <a:effectRef idx="1">
            <a:schemeClr val="accent1"/>
          </a:effectRef>
          <a:fontRef idx="minor">
            <a:schemeClr val="tx1"/>
          </a:fontRef>
        </p:style>
      </p:cxnSp>
      <p:cxnSp>
        <p:nvCxnSpPr>
          <p:cNvPr id="55" name="Connettore 1 54">
            <a:extLst>
              <a:ext uri="{FF2B5EF4-FFF2-40B4-BE49-F238E27FC236}">
                <a16:creationId xmlns:a16="http://schemas.microsoft.com/office/drawing/2014/main" id="{AC84856B-F91A-B7DF-23D1-9EC7FCC7C5EE}"/>
              </a:ext>
            </a:extLst>
          </p:cNvPr>
          <p:cNvCxnSpPr/>
          <p:nvPr/>
        </p:nvCxnSpPr>
        <p:spPr>
          <a:xfrm>
            <a:off x="2057400" y="1789113"/>
            <a:ext cx="1066800" cy="3889375"/>
          </a:xfrm>
          <a:prstGeom prst="line">
            <a:avLst/>
          </a:prstGeom>
          <a:ln>
            <a:solidFill>
              <a:srgbClr val="85A3FF"/>
            </a:solidFill>
            <a:prstDash val="sysDash"/>
          </a:ln>
        </p:spPr>
        <p:style>
          <a:lnRef idx="2">
            <a:schemeClr val="accent1"/>
          </a:lnRef>
          <a:fillRef idx="0">
            <a:schemeClr val="accent1"/>
          </a:fillRef>
          <a:effectRef idx="1">
            <a:schemeClr val="accent1"/>
          </a:effectRef>
          <a:fontRef idx="minor">
            <a:schemeClr val="tx1"/>
          </a:fontRef>
        </p:style>
      </p:cxnSp>
      <p:cxnSp>
        <p:nvCxnSpPr>
          <p:cNvPr id="31" name="Connettore 1 30">
            <a:extLst>
              <a:ext uri="{FF2B5EF4-FFF2-40B4-BE49-F238E27FC236}">
                <a16:creationId xmlns:a16="http://schemas.microsoft.com/office/drawing/2014/main" id="{F0C5C0C0-B961-F60F-BEBC-E3C454273652}"/>
              </a:ext>
            </a:extLst>
          </p:cNvPr>
          <p:cNvCxnSpPr/>
          <p:nvPr/>
        </p:nvCxnSpPr>
        <p:spPr>
          <a:xfrm flipH="1">
            <a:off x="6667500" y="1789113"/>
            <a:ext cx="190500" cy="3889375"/>
          </a:xfrm>
          <a:prstGeom prst="line">
            <a:avLst/>
          </a:prstGeom>
          <a:ln>
            <a:solidFill>
              <a:srgbClr val="85A3FF"/>
            </a:solidFill>
            <a:prstDash val="sysDash"/>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1">
            <a:extLst>
              <a:ext uri="{FF2B5EF4-FFF2-40B4-BE49-F238E27FC236}">
                <a16:creationId xmlns:a16="http://schemas.microsoft.com/office/drawing/2014/main" id="{08A694C7-3759-1E0D-2062-4272835AF5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036638"/>
            <a:ext cx="6981825"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olo 2">
            <a:extLst>
              <a:ext uri="{FF2B5EF4-FFF2-40B4-BE49-F238E27FC236}">
                <a16:creationId xmlns:a16="http://schemas.microsoft.com/office/drawing/2014/main" id="{6355DA80-38BE-DB07-3BB2-47F5F37C8615}"/>
              </a:ext>
            </a:extLst>
          </p:cNvPr>
          <p:cNvSpPr>
            <a:spLocks noGrp="1"/>
          </p:cNvSpPr>
          <p:nvPr>
            <p:ph type="title"/>
          </p:nvPr>
        </p:nvSpPr>
        <p:spPr>
          <a:xfrm>
            <a:off x="457200" y="11113"/>
            <a:ext cx="8229600" cy="1143000"/>
          </a:xfrm>
        </p:spPr>
        <p:txBody>
          <a:bodyPr/>
          <a:lstStyle/>
          <a:p>
            <a:r>
              <a:rPr lang="it-IT" altLang="it-IT" sz="2400"/>
              <a:t>I fattori di rischio cardiovascolare tendono a sovrapporsi in uno stesso individuo</a:t>
            </a:r>
            <a:endParaRPr lang="en-US" altLang="it-IT" sz="2400"/>
          </a:p>
        </p:txBody>
      </p:sp>
      <p:sp>
        <p:nvSpPr>
          <p:cNvPr id="30724" name="CasellaDiTesto 4">
            <a:extLst>
              <a:ext uri="{FF2B5EF4-FFF2-40B4-BE49-F238E27FC236}">
                <a16:creationId xmlns:a16="http://schemas.microsoft.com/office/drawing/2014/main" id="{FB083ED0-FB1F-1790-D627-1DF504D008A9}"/>
              </a:ext>
            </a:extLst>
          </p:cNvPr>
          <p:cNvSpPr txBox="1">
            <a:spLocks noChangeArrowheads="1"/>
          </p:cNvSpPr>
          <p:nvPr/>
        </p:nvSpPr>
        <p:spPr bwMode="auto">
          <a:xfrm>
            <a:off x="6613525" y="6448425"/>
            <a:ext cx="279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sz="1200"/>
              <a:t>Documento SIPREC 2011</a:t>
            </a:r>
            <a:endParaRPr lang="en-US" altLang="it-IT"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AA74752-8BDC-D97A-4E25-36B179D6697A}"/>
              </a:ext>
            </a:extLst>
          </p:cNvPr>
          <p:cNvSpPr txBox="1"/>
          <p:nvPr/>
        </p:nvSpPr>
        <p:spPr>
          <a:xfrm>
            <a:off x="5213350" y="6475413"/>
            <a:ext cx="3930650" cy="254000"/>
          </a:xfrm>
          <a:prstGeom prst="rect">
            <a:avLst/>
          </a:prstGeom>
          <a:noFill/>
        </p:spPr>
        <p:txBody>
          <a:bodyPr wrap="none">
            <a:spAutoFit/>
          </a:bodyPr>
          <a:lstStyle/>
          <a:p>
            <a:pPr eaLnBrk="1" hangingPunct="1">
              <a:defRPr/>
            </a:pPr>
            <a:r>
              <a:rPr lang="it-IT" sz="1050" dirty="0" err="1">
                <a:latin typeface="+mn-lt"/>
              </a:rPr>
              <a:t>Modified</a:t>
            </a:r>
            <a:r>
              <a:rPr lang="it-IT" sz="1050" dirty="0">
                <a:latin typeface="+mn-lt"/>
              </a:rPr>
              <a:t> from Volpe M, et al. </a:t>
            </a:r>
            <a:r>
              <a:rPr lang="it-IT" sz="1050" dirty="0" err="1">
                <a:latin typeface="+mn-lt"/>
              </a:rPr>
              <a:t>J</a:t>
            </a:r>
            <a:r>
              <a:rPr lang="it-IT" sz="1050" dirty="0">
                <a:latin typeface="+mn-lt"/>
              </a:rPr>
              <a:t> </a:t>
            </a:r>
            <a:r>
              <a:rPr lang="it-IT" sz="1050" dirty="0" err="1">
                <a:latin typeface="+mn-lt"/>
              </a:rPr>
              <a:t>Hum</a:t>
            </a:r>
            <a:r>
              <a:rPr lang="it-IT" sz="1050" dirty="0">
                <a:latin typeface="+mn-lt"/>
              </a:rPr>
              <a:t> </a:t>
            </a:r>
            <a:r>
              <a:rPr lang="it-IT" sz="1050" dirty="0" err="1">
                <a:latin typeface="+mn-lt"/>
              </a:rPr>
              <a:t>Hypetens</a:t>
            </a:r>
            <a:r>
              <a:rPr lang="it-IT" sz="1050" dirty="0">
                <a:latin typeface="+mn-lt"/>
              </a:rPr>
              <a:t> </a:t>
            </a:r>
            <a:r>
              <a:rPr lang="is-IS" sz="1050" dirty="0">
                <a:latin typeface="+mn-lt"/>
              </a:rPr>
              <a:t>2008 Feb;22(2):154-7</a:t>
            </a:r>
            <a:endParaRPr lang="it-IT" sz="1050" dirty="0">
              <a:latin typeface="+mn-lt"/>
            </a:endParaRPr>
          </a:p>
        </p:txBody>
      </p:sp>
      <p:pic>
        <p:nvPicPr>
          <p:cNvPr id="2" name="Immagine 1">
            <a:extLst>
              <a:ext uri="{FF2B5EF4-FFF2-40B4-BE49-F238E27FC236}">
                <a16:creationId xmlns:a16="http://schemas.microsoft.com/office/drawing/2014/main" id="{C6D2F6BB-F015-65CF-8A72-F4A2E4CAEBF8}"/>
              </a:ext>
            </a:extLst>
          </p:cNvPr>
          <p:cNvPicPr>
            <a:picLocks noChangeAspect="1"/>
          </p:cNvPicPr>
          <p:nvPr/>
        </p:nvPicPr>
        <p:blipFill>
          <a:blip r:embed="rId3"/>
          <a:stretch>
            <a:fillRect/>
          </a:stretch>
        </p:blipFill>
        <p:spPr>
          <a:xfrm>
            <a:off x="685800" y="1138335"/>
            <a:ext cx="7772400" cy="4581330"/>
          </a:xfrm>
          <a:prstGeom prst="rect">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a:extLst>
              <a:ext uri="{FF2B5EF4-FFF2-40B4-BE49-F238E27FC236}">
                <a16:creationId xmlns:a16="http://schemas.microsoft.com/office/drawing/2014/main" id="{E5DFC29E-4707-7506-444B-AA9C53CFBA26}"/>
              </a:ext>
            </a:extLst>
          </p:cNvPr>
          <p:cNvSpPr>
            <a:spLocks noGrp="1"/>
          </p:cNvSpPr>
          <p:nvPr>
            <p:ph type="title"/>
          </p:nvPr>
        </p:nvSpPr>
        <p:spPr>
          <a:xfrm>
            <a:off x="457200" y="92075"/>
            <a:ext cx="8229600" cy="1143000"/>
          </a:xfrm>
        </p:spPr>
        <p:txBody>
          <a:bodyPr/>
          <a:lstStyle/>
          <a:p>
            <a:r>
              <a:rPr lang="it-IT" altLang="it-IT" sz="2400"/>
              <a:t>Possibili interventi farmacologici e non farmacologici per il trattamento e il controllo delle malattie cardiovascolari </a:t>
            </a:r>
            <a:endParaRPr lang="it-IT" altLang="it-IT" sz="3200"/>
          </a:p>
        </p:txBody>
      </p:sp>
      <p:pic>
        <p:nvPicPr>
          <p:cNvPr id="35843" name="Immagine 2">
            <a:extLst>
              <a:ext uri="{FF2B5EF4-FFF2-40B4-BE49-F238E27FC236}">
                <a16:creationId xmlns:a16="http://schemas.microsoft.com/office/drawing/2014/main" id="{B5BE4035-49D0-7663-90C7-2E7E200147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235075"/>
            <a:ext cx="8794750"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7B335625-28EB-0B0F-4191-DA5411170371}"/>
              </a:ext>
            </a:extLst>
          </p:cNvPr>
          <p:cNvSpPr txBox="1"/>
          <p:nvPr/>
        </p:nvSpPr>
        <p:spPr>
          <a:xfrm>
            <a:off x="6642100" y="6442075"/>
            <a:ext cx="2501900" cy="307975"/>
          </a:xfrm>
          <a:prstGeom prst="rect">
            <a:avLst/>
          </a:prstGeom>
          <a:noFill/>
        </p:spPr>
        <p:txBody>
          <a:bodyPr>
            <a:spAutoFit/>
          </a:bodyPr>
          <a:lstStyle/>
          <a:p>
            <a:pPr>
              <a:defRPr/>
            </a:pPr>
            <a:r>
              <a:rPr lang="it-IT" sz="1400" dirty="0">
                <a:latin typeface="+mn-lt"/>
              </a:rPr>
              <a:t>M. Volpe et al.  GIC 2018</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a:extLst>
              <a:ext uri="{FF2B5EF4-FFF2-40B4-BE49-F238E27FC236}">
                <a16:creationId xmlns:a16="http://schemas.microsoft.com/office/drawing/2014/main" id="{1AB757F3-6A4C-680C-01F2-C4B040FC6E92}"/>
              </a:ext>
            </a:extLst>
          </p:cNvPr>
          <p:cNvSpPr>
            <a:spLocks noGrp="1"/>
          </p:cNvSpPr>
          <p:nvPr>
            <p:ph type="title"/>
          </p:nvPr>
        </p:nvSpPr>
        <p:spPr/>
        <p:txBody>
          <a:bodyPr/>
          <a:lstStyle/>
          <a:p>
            <a:r>
              <a:rPr lang="it-IT" altLang="en-US" sz="3600"/>
              <a:t>Mortalità in Italia negli anni 1971 e 2013</a:t>
            </a:r>
            <a:endParaRPr lang="en-US" altLang="en-US" sz="3600"/>
          </a:p>
        </p:txBody>
      </p:sp>
      <p:pic>
        <p:nvPicPr>
          <p:cNvPr id="21507" name="Segnaposto contenuto 3">
            <a:extLst>
              <a:ext uri="{FF2B5EF4-FFF2-40B4-BE49-F238E27FC236}">
                <a16:creationId xmlns:a16="http://schemas.microsoft.com/office/drawing/2014/main" id="{1FAAE253-5263-45B4-FDEE-6869E1FC6A5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00" y="1498600"/>
            <a:ext cx="6604000" cy="4752975"/>
          </a:xfr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B7A8B0-C209-E646-7C43-6F99BA8ABFB2}"/>
              </a:ext>
            </a:extLst>
          </p:cNvPr>
          <p:cNvSpPr>
            <a:spLocks noGrp="1"/>
          </p:cNvSpPr>
          <p:nvPr>
            <p:ph type="title"/>
          </p:nvPr>
        </p:nvSpPr>
        <p:spPr/>
        <p:txBody>
          <a:bodyPr/>
          <a:lstStyle/>
          <a:p>
            <a:endParaRPr lang="it-IT"/>
          </a:p>
        </p:txBody>
      </p:sp>
      <p:pic>
        <p:nvPicPr>
          <p:cNvPr id="3" name="Immagine 2">
            <a:extLst>
              <a:ext uri="{FF2B5EF4-FFF2-40B4-BE49-F238E27FC236}">
                <a16:creationId xmlns:a16="http://schemas.microsoft.com/office/drawing/2014/main" id="{F0CC168E-E6E8-64FE-7830-99F7A53755F2}"/>
              </a:ext>
            </a:extLst>
          </p:cNvPr>
          <p:cNvPicPr>
            <a:picLocks noChangeAspect="1"/>
          </p:cNvPicPr>
          <p:nvPr/>
        </p:nvPicPr>
        <p:blipFill>
          <a:blip r:embed="rId2"/>
          <a:stretch>
            <a:fillRect/>
          </a:stretch>
        </p:blipFill>
        <p:spPr>
          <a:xfrm>
            <a:off x="1520190" y="274638"/>
            <a:ext cx="6457950" cy="6308724"/>
          </a:xfrm>
          <a:prstGeom prst="rect">
            <a:avLst/>
          </a:prstGeom>
        </p:spPr>
      </p:pic>
      <p:sp>
        <p:nvSpPr>
          <p:cNvPr id="5" name="CasellaDiTesto 4">
            <a:extLst>
              <a:ext uri="{FF2B5EF4-FFF2-40B4-BE49-F238E27FC236}">
                <a16:creationId xmlns:a16="http://schemas.microsoft.com/office/drawing/2014/main" id="{8E28F7AD-8A50-AC72-7AC3-9614297904C3}"/>
              </a:ext>
            </a:extLst>
          </p:cNvPr>
          <p:cNvSpPr txBox="1"/>
          <p:nvPr/>
        </p:nvSpPr>
        <p:spPr>
          <a:xfrm>
            <a:off x="7112643" y="6121697"/>
            <a:ext cx="2031357" cy="461665"/>
          </a:xfrm>
          <a:prstGeom prst="rect">
            <a:avLst/>
          </a:prstGeom>
          <a:noFill/>
        </p:spPr>
        <p:txBody>
          <a:bodyPr wrap="square">
            <a:spAutoFit/>
          </a:bodyPr>
          <a:lstStyle/>
          <a:p>
            <a:r>
              <a:rPr lang="it-IT" sz="1200" dirty="0"/>
              <a:t>G </a:t>
            </a:r>
            <a:r>
              <a:rPr lang="it-IT" sz="1200" dirty="0" err="1"/>
              <a:t>Ital</a:t>
            </a:r>
            <a:r>
              <a:rPr lang="it-IT" sz="1200" dirty="0"/>
              <a:t> </a:t>
            </a:r>
            <a:r>
              <a:rPr lang="it-IT" sz="1200" dirty="0" err="1"/>
              <a:t>Cardiol</a:t>
            </a:r>
            <a:r>
              <a:rPr lang="it-IT" sz="1200" dirty="0"/>
              <a:t> 2022;23(6 </a:t>
            </a:r>
            <a:r>
              <a:rPr lang="it-IT" sz="1200" dirty="0" err="1"/>
              <a:t>Suppl</a:t>
            </a:r>
            <a:r>
              <a:rPr lang="it-IT" sz="1200" dirty="0"/>
              <a:t> 1):e3-e115</a:t>
            </a:r>
          </a:p>
        </p:txBody>
      </p:sp>
    </p:spTree>
    <p:extLst>
      <p:ext uri="{BB962C8B-B14F-4D97-AF65-F5344CB8AC3E}">
        <p14:creationId xmlns:p14="http://schemas.microsoft.com/office/powerpoint/2010/main" val="2725732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a:extLst>
              <a:ext uri="{FF2B5EF4-FFF2-40B4-BE49-F238E27FC236}">
                <a16:creationId xmlns:a16="http://schemas.microsoft.com/office/drawing/2014/main" id="{AD7ECDD7-A34E-C24F-43AE-64A79A9B9C84}"/>
              </a:ext>
            </a:extLst>
          </p:cNvPr>
          <p:cNvSpPr>
            <a:spLocks noGrp="1"/>
          </p:cNvSpPr>
          <p:nvPr>
            <p:ph type="title"/>
          </p:nvPr>
        </p:nvSpPr>
        <p:spPr/>
        <p:txBody>
          <a:bodyPr/>
          <a:lstStyle/>
          <a:p>
            <a:r>
              <a:rPr lang="en-GB" altLang="it-IT"/>
              <a:t>Strategie di prevenzione a confronto</a:t>
            </a:r>
          </a:p>
        </p:txBody>
      </p:sp>
      <p:pic>
        <p:nvPicPr>
          <p:cNvPr id="34819" name="Immagine 2">
            <a:extLst>
              <a:ext uri="{FF2B5EF4-FFF2-40B4-BE49-F238E27FC236}">
                <a16:creationId xmlns:a16="http://schemas.microsoft.com/office/drawing/2014/main" id="{43C91EF3-9072-81BA-16FF-20D314F5A4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40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id="{E8E87645-1D06-7BC0-C8F8-10E8A89833F8}"/>
              </a:ext>
            </a:extLst>
          </p:cNvPr>
          <p:cNvGraphicFramePr>
            <a:graphicFrameLocks noGrp="1"/>
          </p:cNvGraphicFramePr>
          <p:nvPr>
            <p:extLst>
              <p:ext uri="{D42A27DB-BD31-4B8C-83A1-F6EECF244321}">
                <p14:modId xmlns:p14="http://schemas.microsoft.com/office/powerpoint/2010/main" val="4285405308"/>
              </p:ext>
            </p:extLst>
          </p:nvPr>
        </p:nvGraphicFramePr>
        <p:xfrm>
          <a:off x="1188720" y="1397000"/>
          <a:ext cx="7372350" cy="3677922"/>
        </p:xfrm>
        <a:graphic>
          <a:graphicData uri="http://schemas.openxmlformats.org/drawingml/2006/table">
            <a:tbl>
              <a:tblPr firstRow="1" bandRow="1">
                <a:tableStyleId>{BC89EF96-8CEA-46FF-86C4-4CE0E7609802}</a:tableStyleId>
              </a:tblPr>
              <a:tblGrid>
                <a:gridCol w="7372350">
                  <a:extLst>
                    <a:ext uri="{9D8B030D-6E8A-4147-A177-3AD203B41FA5}">
                      <a16:colId xmlns:a16="http://schemas.microsoft.com/office/drawing/2014/main" val="363255882"/>
                    </a:ext>
                  </a:extLst>
                </a:gridCol>
              </a:tblGrid>
              <a:tr h="408658">
                <a:tc>
                  <a:txBody>
                    <a:bodyPr/>
                    <a:lstStyle/>
                    <a:p>
                      <a:r>
                        <a:rPr lang="it-IT" sz="1400" b="0" dirty="0">
                          <a:latin typeface="Calibri" panose="020F0502020204030204" pitchFamily="34" charset="0"/>
                          <a:cs typeface="Calibri" panose="020F0502020204030204" pitchFamily="34" charset="0"/>
                        </a:rPr>
                        <a:t>Bilanciare l’offerta degli alimenti venduti, favorendo cibi salutari</a:t>
                      </a:r>
                    </a:p>
                  </a:txBody>
                  <a:tcPr marL="68580" marR="68580" marT="34290" marB="34290"/>
                </a:tc>
                <a:extLst>
                  <a:ext uri="{0D108BD9-81ED-4DB2-BD59-A6C34878D82A}">
                    <a16:rowId xmlns:a16="http://schemas.microsoft.com/office/drawing/2014/main" val="1453587717"/>
                  </a:ext>
                </a:extLst>
              </a:tr>
              <a:tr h="408658">
                <a:tc>
                  <a:txBody>
                    <a:bodyPr/>
                    <a:lstStyle/>
                    <a:p>
                      <a:r>
                        <a:rPr lang="it-IT" sz="1400" b="0" dirty="0">
                          <a:latin typeface="Calibri" panose="020F0502020204030204" pitchFamily="34" charset="0"/>
                          <a:cs typeface="Calibri" panose="020F0502020204030204" pitchFamily="34" charset="0"/>
                        </a:rPr>
                        <a:t>Incentivare il consumo di cibi e bevande salutari nei bambini</a:t>
                      </a:r>
                    </a:p>
                  </a:txBody>
                  <a:tcPr marL="68580" marR="68580" marT="34290" marB="34290"/>
                </a:tc>
                <a:extLst>
                  <a:ext uri="{0D108BD9-81ED-4DB2-BD59-A6C34878D82A}">
                    <a16:rowId xmlns:a16="http://schemas.microsoft.com/office/drawing/2014/main" val="637888318"/>
                  </a:ext>
                </a:extLst>
              </a:tr>
              <a:tr h="408658">
                <a:tc>
                  <a:txBody>
                    <a:bodyPr/>
                    <a:lstStyle/>
                    <a:p>
                      <a:r>
                        <a:rPr lang="it-IT" sz="1400" dirty="0">
                          <a:latin typeface="Calibri" panose="020F0502020204030204" pitchFamily="34" charset="0"/>
                          <a:cs typeface="Calibri" panose="020F0502020204030204" pitchFamily="34" charset="0"/>
                        </a:rPr>
                        <a:t>Incentivare politiche a favore della sanità pubblica per bambini e adolescenti</a:t>
                      </a:r>
                    </a:p>
                  </a:txBody>
                  <a:tcPr marL="68580" marR="68580" marT="34290" marB="34290"/>
                </a:tc>
                <a:extLst>
                  <a:ext uri="{0D108BD9-81ED-4DB2-BD59-A6C34878D82A}">
                    <a16:rowId xmlns:a16="http://schemas.microsoft.com/office/drawing/2014/main" val="3645560758"/>
                  </a:ext>
                </a:extLst>
              </a:tr>
              <a:tr h="408658">
                <a:tc>
                  <a:txBody>
                    <a:bodyPr/>
                    <a:lstStyle/>
                    <a:p>
                      <a:r>
                        <a:rPr lang="it-IT" sz="1400" dirty="0">
                          <a:latin typeface="Calibri" panose="020F0502020204030204" pitchFamily="34" charset="0"/>
                          <a:cs typeface="Calibri" panose="020F0502020204030204" pitchFamily="34" charset="0"/>
                        </a:rPr>
                        <a:t>Investire in spazi e attività che favoriscano lo svolgimento di esercizio fisico</a:t>
                      </a:r>
                    </a:p>
                  </a:txBody>
                  <a:tcPr marL="68580" marR="68580" marT="34290" marB="34290"/>
                </a:tc>
                <a:extLst>
                  <a:ext uri="{0D108BD9-81ED-4DB2-BD59-A6C34878D82A}">
                    <a16:rowId xmlns:a16="http://schemas.microsoft.com/office/drawing/2014/main" val="1324653299"/>
                  </a:ext>
                </a:extLst>
              </a:tr>
              <a:tr h="408658">
                <a:tc>
                  <a:txBody>
                    <a:bodyPr/>
                    <a:lstStyle/>
                    <a:p>
                      <a:r>
                        <a:rPr lang="it-IT" sz="1400" dirty="0">
                          <a:latin typeface="Calibri" panose="020F0502020204030204" pitchFamily="34" charset="0"/>
                          <a:cs typeface="Calibri" panose="020F0502020204030204" pitchFamily="34" charset="0"/>
                        </a:rPr>
                        <a:t>Incoraggiare un corretto stile di vita in gravidanza e l’allattamento al seno</a:t>
                      </a:r>
                    </a:p>
                  </a:txBody>
                  <a:tcPr marL="68580" marR="68580" marT="34290" marB="34290"/>
                </a:tc>
                <a:extLst>
                  <a:ext uri="{0D108BD9-81ED-4DB2-BD59-A6C34878D82A}">
                    <a16:rowId xmlns:a16="http://schemas.microsoft.com/office/drawing/2014/main" val="3506292655"/>
                  </a:ext>
                </a:extLst>
              </a:tr>
              <a:tr h="408658">
                <a:tc>
                  <a:txBody>
                    <a:bodyPr/>
                    <a:lstStyle/>
                    <a:p>
                      <a:r>
                        <a:rPr lang="it-IT" sz="1400" dirty="0">
                          <a:latin typeface="Calibri" panose="020F0502020204030204" pitchFamily="34" charset="0"/>
                          <a:cs typeface="Calibri" panose="020F0502020204030204" pitchFamily="34" charset="0"/>
                        </a:rPr>
                        <a:t>Supportare il ruolo centrale delle istituzioni scolastiche</a:t>
                      </a:r>
                    </a:p>
                  </a:txBody>
                  <a:tcPr marL="68580" marR="68580" marT="34290" marB="34290"/>
                </a:tc>
                <a:extLst>
                  <a:ext uri="{0D108BD9-81ED-4DB2-BD59-A6C34878D82A}">
                    <a16:rowId xmlns:a16="http://schemas.microsoft.com/office/drawing/2014/main" val="3279716325"/>
                  </a:ext>
                </a:extLst>
              </a:tr>
              <a:tr h="408658">
                <a:tc>
                  <a:txBody>
                    <a:bodyPr/>
                    <a:lstStyle/>
                    <a:p>
                      <a:r>
                        <a:rPr lang="it-IT" sz="1400" dirty="0">
                          <a:latin typeface="Calibri" panose="020F0502020204030204" pitchFamily="34" charset="0"/>
                          <a:cs typeface="Calibri" panose="020F0502020204030204" pitchFamily="34" charset="0"/>
                        </a:rPr>
                        <a:t>Supportare le famiglie nel prevenire lo sviluppo di obesità in bambini e adolescenti</a:t>
                      </a:r>
                    </a:p>
                  </a:txBody>
                  <a:tcPr marL="68580" marR="68580" marT="34290" marB="34290"/>
                </a:tc>
                <a:extLst>
                  <a:ext uri="{0D108BD9-81ED-4DB2-BD59-A6C34878D82A}">
                    <a16:rowId xmlns:a16="http://schemas.microsoft.com/office/drawing/2014/main" val="1699850940"/>
                  </a:ext>
                </a:extLst>
              </a:tr>
              <a:tr h="408658">
                <a:tc>
                  <a:txBody>
                    <a:bodyPr/>
                    <a:lstStyle/>
                    <a:p>
                      <a:r>
                        <a:rPr lang="it-IT" sz="1400" dirty="0">
                          <a:latin typeface="Calibri" panose="020F0502020204030204" pitchFamily="34" charset="0"/>
                          <a:cs typeface="Calibri" panose="020F0502020204030204" pitchFamily="34" charset="0"/>
                        </a:rPr>
                        <a:t>Ottimizzare l’impiego di tecnologie a supporto dell’attività fisica</a:t>
                      </a:r>
                    </a:p>
                  </a:txBody>
                  <a:tcPr marL="68580" marR="68580" marT="34290" marB="34290"/>
                </a:tc>
                <a:extLst>
                  <a:ext uri="{0D108BD9-81ED-4DB2-BD59-A6C34878D82A}">
                    <a16:rowId xmlns:a16="http://schemas.microsoft.com/office/drawing/2014/main" val="1896061220"/>
                  </a:ext>
                </a:extLst>
              </a:tr>
              <a:tr h="408658">
                <a:tc>
                  <a:txBody>
                    <a:bodyPr/>
                    <a:lstStyle/>
                    <a:p>
                      <a:r>
                        <a:rPr lang="it-IT" sz="1400" dirty="0">
                          <a:latin typeface="Calibri" panose="020F0502020204030204" pitchFamily="34" charset="0"/>
                          <a:cs typeface="Calibri" panose="020F0502020204030204" pitchFamily="34" charset="0"/>
                        </a:rPr>
                        <a:t>Incentivare strategie di informazione e divulgazione scientifica</a:t>
                      </a:r>
                    </a:p>
                  </a:txBody>
                  <a:tcPr marL="68580" marR="68580" marT="34290" marB="34290"/>
                </a:tc>
                <a:extLst>
                  <a:ext uri="{0D108BD9-81ED-4DB2-BD59-A6C34878D82A}">
                    <a16:rowId xmlns:a16="http://schemas.microsoft.com/office/drawing/2014/main" val="2676980081"/>
                  </a:ext>
                </a:extLst>
              </a:tr>
            </a:tbl>
          </a:graphicData>
        </a:graphic>
      </p:graphicFrame>
    </p:spTree>
    <p:extLst>
      <p:ext uri="{BB962C8B-B14F-4D97-AF65-F5344CB8AC3E}">
        <p14:creationId xmlns:p14="http://schemas.microsoft.com/office/powerpoint/2010/main" val="451376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a:extLst>
              <a:ext uri="{FF2B5EF4-FFF2-40B4-BE49-F238E27FC236}">
                <a16:creationId xmlns:a16="http://schemas.microsoft.com/office/drawing/2014/main" id="{3BBF9448-C2DE-8C92-2289-F4FE8D217AD9}"/>
              </a:ext>
            </a:extLst>
          </p:cNvPr>
          <p:cNvSpPr>
            <a:spLocks noGrp="1"/>
          </p:cNvSpPr>
          <p:nvPr>
            <p:ph type="title"/>
          </p:nvPr>
        </p:nvSpPr>
        <p:spPr/>
        <p:txBody>
          <a:bodyPr/>
          <a:lstStyle/>
          <a:p>
            <a:r>
              <a:rPr lang="en-GB" altLang="it-IT"/>
              <a:t>Interventi sugli stili di vita</a:t>
            </a:r>
          </a:p>
        </p:txBody>
      </p:sp>
      <p:graphicFrame>
        <p:nvGraphicFramePr>
          <p:cNvPr id="3" name="Tabella 2">
            <a:extLst>
              <a:ext uri="{FF2B5EF4-FFF2-40B4-BE49-F238E27FC236}">
                <a16:creationId xmlns:a16="http://schemas.microsoft.com/office/drawing/2014/main" id="{D661DFD0-AA07-AC2C-433E-05CBCD3FE67D}"/>
              </a:ext>
            </a:extLst>
          </p:cNvPr>
          <p:cNvGraphicFramePr>
            <a:graphicFrameLocks noGrp="1"/>
          </p:cNvGraphicFramePr>
          <p:nvPr/>
        </p:nvGraphicFramePr>
        <p:xfrm>
          <a:off x="327025" y="2097088"/>
          <a:ext cx="8359775" cy="792163"/>
        </p:xfrm>
        <a:graphic>
          <a:graphicData uri="http://schemas.openxmlformats.org/drawingml/2006/table">
            <a:tbl>
              <a:tblPr/>
              <a:tblGrid>
                <a:gridCol w="8359775">
                  <a:extLst>
                    <a:ext uri="{9D8B030D-6E8A-4147-A177-3AD203B41FA5}">
                      <a16:colId xmlns:a16="http://schemas.microsoft.com/office/drawing/2014/main" val="20000"/>
                    </a:ext>
                  </a:extLst>
                </a:gridCol>
              </a:tblGrid>
              <a:tr h="457147">
                <a:tc>
                  <a:txBody>
                    <a:bodyPr/>
                    <a:lstStyle/>
                    <a:p>
                      <a:r>
                        <a:rPr lang="it-IT" sz="1200" b="0" dirty="0">
                          <a:solidFill>
                            <a:schemeClr val="bg1"/>
                          </a:solidFill>
                          <a:effectLst/>
                          <a:latin typeface="Frutiger" charset="0"/>
                        </a:rPr>
                        <a:t>Una sana alimentazione (ridotto introito di grassi saturi e sale privilegiando pesce, verdura e frutta ) e un limitato consumo alcolico hanno un impatto positivo sul rischio cardiovascolare. </a:t>
                      </a:r>
                      <a:endParaRPr lang="it-IT" sz="1200" dirty="0">
                        <a:solidFill>
                          <a:schemeClr val="bg1"/>
                        </a:solidFill>
                        <a:effectLst/>
                      </a:endParaRPr>
                    </a:p>
                  </a:txBody>
                  <a:tcPr marL="91435" marR="91435" marT="45694" marB="45694"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35015">
                <a:tc>
                  <a:txBody>
                    <a:bodyPr/>
                    <a:lstStyle/>
                    <a:p>
                      <a:r>
                        <a:rPr lang="it-IT" sz="1200" b="0" dirty="0">
                          <a:solidFill>
                            <a:schemeClr val="bg1"/>
                          </a:solidFill>
                          <a:effectLst/>
                          <a:latin typeface="Frutiger" charset="0"/>
                        </a:rPr>
                        <a:t>Il modello della dieta mediterranea è risultato efficace nel ridurre la mortalità̀ per cause cardiovascolari. </a:t>
                      </a:r>
                      <a:endParaRPr lang="it-IT" sz="1200" dirty="0">
                        <a:solidFill>
                          <a:schemeClr val="bg1"/>
                        </a:solidFill>
                        <a:effectLst/>
                      </a:endParaRPr>
                    </a:p>
                  </a:txBody>
                  <a:tcPr marL="91435" marR="91435" marT="45694" marB="45694"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bl>
          </a:graphicData>
        </a:graphic>
      </p:graphicFrame>
      <p:graphicFrame>
        <p:nvGraphicFramePr>
          <p:cNvPr id="4" name="Tabella 3">
            <a:extLst>
              <a:ext uri="{FF2B5EF4-FFF2-40B4-BE49-F238E27FC236}">
                <a16:creationId xmlns:a16="http://schemas.microsoft.com/office/drawing/2014/main" id="{3014D415-A759-A18C-82A0-4AE32C6D98DD}"/>
              </a:ext>
            </a:extLst>
          </p:cNvPr>
          <p:cNvGraphicFramePr>
            <a:graphicFrameLocks noGrp="1"/>
          </p:cNvGraphicFramePr>
          <p:nvPr/>
        </p:nvGraphicFramePr>
        <p:xfrm>
          <a:off x="307975" y="3321050"/>
          <a:ext cx="8397875" cy="731838"/>
        </p:xfrm>
        <a:graphic>
          <a:graphicData uri="http://schemas.openxmlformats.org/drawingml/2006/table">
            <a:tbl>
              <a:tblPr/>
              <a:tblGrid>
                <a:gridCol w="8397875">
                  <a:extLst>
                    <a:ext uri="{9D8B030D-6E8A-4147-A177-3AD203B41FA5}">
                      <a16:colId xmlns:a16="http://schemas.microsoft.com/office/drawing/2014/main" val="20000"/>
                    </a:ext>
                  </a:extLst>
                </a:gridCol>
              </a:tblGrid>
              <a:tr h="274439">
                <a:tc>
                  <a:txBody>
                    <a:bodyPr/>
                    <a:lstStyle/>
                    <a:p>
                      <a:r>
                        <a:rPr lang="it-IT" sz="1200" b="0" dirty="0">
                          <a:solidFill>
                            <a:schemeClr val="bg1"/>
                          </a:solidFill>
                          <a:effectLst/>
                          <a:latin typeface="Frutiger" charset="0"/>
                        </a:rPr>
                        <a:t>L’attività fisica in prevenzione primaria deve essere attuata fin dall’età̀ scolare. </a:t>
                      </a:r>
                      <a:endParaRPr lang="it-IT" sz="1200" dirty="0">
                        <a:solidFill>
                          <a:schemeClr val="bg1"/>
                        </a:solidFill>
                        <a:effectLst/>
                      </a:endParaRPr>
                    </a:p>
                  </a:txBody>
                  <a:tcPr marL="91446" marR="91446" marT="45740" marB="45740"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57399">
                <a:tc>
                  <a:txBody>
                    <a:bodyPr/>
                    <a:lstStyle/>
                    <a:p>
                      <a:r>
                        <a:rPr lang="it-IT" sz="1200" b="0" dirty="0">
                          <a:solidFill>
                            <a:schemeClr val="bg1"/>
                          </a:solidFill>
                          <a:effectLst/>
                          <a:latin typeface="Frutiger" charset="0"/>
                        </a:rPr>
                        <a:t>Idealmente l’attività̀ sica deve essere praticata per 30-60 minuti da 4 a 6 volte alla settimana o per 30 minuti per la maggior parte dei giorni della settimana. </a:t>
                      </a:r>
                      <a:endParaRPr lang="it-IT" sz="1200" dirty="0">
                        <a:solidFill>
                          <a:schemeClr val="bg1"/>
                        </a:solidFill>
                        <a:effectLst/>
                      </a:endParaRPr>
                    </a:p>
                  </a:txBody>
                  <a:tcPr marL="91446" marR="91446" marT="45740" marB="45740" anchor="ctr">
                    <a:lnL w="6350" cap="flat" cmpd="sng" algn="ctr">
                      <a:solidFill>
                        <a:srgbClr val="161616"/>
                      </a:solidFill>
                      <a:prstDash val="solid"/>
                      <a:round/>
                      <a:headEnd type="none" w="med" len="med"/>
                      <a:tailEnd type="none" w="med" len="med"/>
                    </a:lnL>
                    <a:lnR w="6350" cap="flat" cmpd="sng" algn="ctr">
                      <a:solidFill>
                        <a:srgbClr val="161616"/>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bl>
          </a:graphicData>
        </a:graphic>
      </p:graphicFrame>
      <p:graphicFrame>
        <p:nvGraphicFramePr>
          <p:cNvPr id="5" name="Tabella 4">
            <a:extLst>
              <a:ext uri="{FF2B5EF4-FFF2-40B4-BE49-F238E27FC236}">
                <a16:creationId xmlns:a16="http://schemas.microsoft.com/office/drawing/2014/main" id="{27F54294-2B81-50F0-2847-EB80A2565C58}"/>
              </a:ext>
            </a:extLst>
          </p:cNvPr>
          <p:cNvGraphicFramePr>
            <a:graphicFrameLocks noGrp="1"/>
          </p:cNvGraphicFramePr>
          <p:nvPr/>
        </p:nvGraphicFramePr>
        <p:xfrm>
          <a:off x="344488" y="5246688"/>
          <a:ext cx="8359775" cy="1004898"/>
        </p:xfrm>
        <a:graphic>
          <a:graphicData uri="http://schemas.openxmlformats.org/drawingml/2006/table">
            <a:tbl>
              <a:tblPr/>
              <a:tblGrid>
                <a:gridCol w="8359775">
                  <a:extLst>
                    <a:ext uri="{9D8B030D-6E8A-4147-A177-3AD203B41FA5}">
                      <a16:colId xmlns:a16="http://schemas.microsoft.com/office/drawing/2014/main" val="20000"/>
                    </a:ext>
                  </a:extLst>
                </a:gridCol>
              </a:tblGrid>
              <a:tr h="456881">
                <a:tc>
                  <a:txBody>
                    <a:bodyPr/>
                    <a:lstStyle/>
                    <a:p>
                      <a:r>
                        <a:rPr lang="it-IT" sz="1200" b="0" dirty="0">
                          <a:solidFill>
                            <a:schemeClr val="bg1"/>
                          </a:solidFill>
                          <a:effectLst/>
                          <a:latin typeface="Frutiger" charset="0"/>
                        </a:rPr>
                        <a:t>Il rischio di malattia correlato al fumo ha una relazione dose- risposta, senza che vi sia un limite inferiore al di sotto del quale non si verificano effetti dannosi. </a:t>
                      </a:r>
                      <a:endParaRPr lang="it-IT" sz="1200" dirty="0">
                        <a:solidFill>
                          <a:schemeClr val="bg1"/>
                        </a:solidFill>
                        <a:effectLst/>
                      </a:endParaRPr>
                    </a:p>
                  </a:txBody>
                  <a:tcPr marL="91435" marR="91435" marT="45563" marB="45563"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74003">
                <a:tc>
                  <a:txBody>
                    <a:bodyPr/>
                    <a:lstStyle/>
                    <a:p>
                      <a:r>
                        <a:rPr lang="it-IT" sz="1200" b="0" dirty="0">
                          <a:solidFill>
                            <a:schemeClr val="bg1"/>
                          </a:solidFill>
                          <a:effectLst/>
                          <a:latin typeface="Frutiger" charset="0"/>
                        </a:rPr>
                        <a:t>• Tutti i tipi di tabacco sono nocivi. </a:t>
                      </a:r>
                      <a:endParaRPr lang="it-IT" sz="1200" dirty="0">
                        <a:solidFill>
                          <a:schemeClr val="bg1"/>
                        </a:solidFill>
                        <a:effectLst/>
                      </a:endParaRPr>
                    </a:p>
                  </a:txBody>
                  <a:tcPr marL="91435" marR="91435" marT="45563" marB="45563"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274003">
                <a:tc>
                  <a:txBody>
                    <a:bodyPr/>
                    <a:lstStyle/>
                    <a:p>
                      <a:r>
                        <a:rPr lang="it-IT" sz="1200" b="0" dirty="0">
                          <a:solidFill>
                            <a:schemeClr val="bg1"/>
                          </a:solidFill>
                          <a:effectLst/>
                          <a:latin typeface="Frutiger" charset="0"/>
                        </a:rPr>
                        <a:t>• A tutti i fumatori deve essere raccomandato di smettere di fumare e deve essere evitata l’esposizione al fumo passivo. </a:t>
                      </a:r>
                      <a:endParaRPr lang="it-IT" sz="1200" dirty="0">
                        <a:solidFill>
                          <a:schemeClr val="bg1"/>
                        </a:solidFill>
                        <a:effectLst/>
                      </a:endParaRPr>
                    </a:p>
                  </a:txBody>
                  <a:tcPr marL="91435" marR="91435" marT="45563" marB="45563"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191616"/>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bl>
          </a:graphicData>
        </a:graphic>
      </p:graphicFrame>
      <p:graphicFrame>
        <p:nvGraphicFramePr>
          <p:cNvPr id="6" name="Tabella 5">
            <a:extLst>
              <a:ext uri="{FF2B5EF4-FFF2-40B4-BE49-F238E27FC236}">
                <a16:creationId xmlns:a16="http://schemas.microsoft.com/office/drawing/2014/main" id="{D9E932DC-A326-5DDF-E7E4-5402321F3473}"/>
              </a:ext>
            </a:extLst>
          </p:cNvPr>
          <p:cNvGraphicFramePr>
            <a:graphicFrameLocks noGrp="1"/>
          </p:cNvGraphicFramePr>
          <p:nvPr/>
        </p:nvGraphicFramePr>
        <p:xfrm>
          <a:off x="355600" y="4094163"/>
          <a:ext cx="8348663" cy="876300"/>
        </p:xfrm>
        <a:graphic>
          <a:graphicData uri="http://schemas.openxmlformats.org/drawingml/2006/table">
            <a:tbl>
              <a:tblPr/>
              <a:tblGrid>
                <a:gridCol w="8348663">
                  <a:extLst>
                    <a:ext uri="{9D8B030D-6E8A-4147-A177-3AD203B41FA5}">
                      <a16:colId xmlns:a16="http://schemas.microsoft.com/office/drawing/2014/main" val="20000"/>
                    </a:ext>
                  </a:extLst>
                </a:gridCol>
              </a:tblGrid>
              <a:tr h="418879">
                <a:tc>
                  <a:txBody>
                    <a:bodyPr/>
                    <a:lstStyle/>
                    <a:p>
                      <a:r>
                        <a:rPr lang="it-IT" sz="1200" b="0" dirty="0">
                          <a:solidFill>
                            <a:schemeClr val="bg1"/>
                          </a:solidFill>
                          <a:effectLst/>
                          <a:latin typeface="Frutiger" charset="0"/>
                        </a:rPr>
                        <a:t>L’inattività fisica è il quarto fattore di rischio di mortalità globale, responsabile del 6% di tutti i decessi. </a:t>
                      </a:r>
                      <a:endParaRPr lang="it-IT" sz="1200" dirty="0">
                        <a:solidFill>
                          <a:schemeClr val="bg1"/>
                        </a:solidFill>
                        <a:effectLst/>
                      </a:endParaRPr>
                    </a:p>
                  </a:txBody>
                  <a:tcPr marL="91443" marR="91443" marT="45742" marB="45742"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57421">
                <a:tc>
                  <a:txBody>
                    <a:bodyPr/>
                    <a:lstStyle/>
                    <a:p>
                      <a:r>
                        <a:rPr lang="it-IT" sz="1200" b="0" dirty="0">
                          <a:solidFill>
                            <a:schemeClr val="bg1"/>
                          </a:solidFill>
                          <a:effectLst/>
                          <a:latin typeface="Frutiger" charset="0"/>
                        </a:rPr>
                        <a:t>La prescrizione di un programma di esercizio fisico deve comprendere la definizione di: tipologia di esercizio, intensità̀, durata, frequenza e modalità̀ di allenamento </a:t>
                      </a:r>
                      <a:endParaRPr lang="it-IT" sz="1200" dirty="0">
                        <a:solidFill>
                          <a:schemeClr val="bg1"/>
                        </a:solidFill>
                        <a:effectLst/>
                      </a:endParaRPr>
                    </a:p>
                  </a:txBody>
                  <a:tcPr marL="91443" marR="91443" marT="45742" marB="45742"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bl>
          </a:graphicData>
        </a:graphic>
      </p:graphicFrame>
      <p:sp>
        <p:nvSpPr>
          <p:cNvPr id="7" name="CasellaDiTesto 6">
            <a:extLst>
              <a:ext uri="{FF2B5EF4-FFF2-40B4-BE49-F238E27FC236}">
                <a16:creationId xmlns:a16="http://schemas.microsoft.com/office/drawing/2014/main" id="{4E713E31-D793-CE5D-3384-45D03A900FF1}"/>
              </a:ext>
            </a:extLst>
          </p:cNvPr>
          <p:cNvSpPr txBox="1"/>
          <p:nvPr/>
        </p:nvSpPr>
        <p:spPr>
          <a:xfrm>
            <a:off x="6642100" y="6442075"/>
            <a:ext cx="2501900" cy="307975"/>
          </a:xfrm>
          <a:prstGeom prst="rect">
            <a:avLst/>
          </a:prstGeom>
          <a:noFill/>
        </p:spPr>
        <p:txBody>
          <a:bodyPr>
            <a:spAutoFit/>
          </a:bodyPr>
          <a:lstStyle/>
          <a:p>
            <a:pPr>
              <a:defRPr/>
            </a:pPr>
            <a:r>
              <a:rPr lang="it-IT" sz="1400" dirty="0">
                <a:latin typeface="+mn-lt"/>
              </a:rPr>
              <a:t>M. Volpe et al.  GIC 2018</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397440-1600-5508-DA7F-1EB47968B867}"/>
              </a:ext>
            </a:extLst>
          </p:cNvPr>
          <p:cNvSpPr>
            <a:spLocks noGrp="1"/>
          </p:cNvSpPr>
          <p:nvPr>
            <p:ph type="title"/>
          </p:nvPr>
        </p:nvSpPr>
        <p:spPr/>
        <p:txBody>
          <a:bodyPr/>
          <a:lstStyle/>
          <a:p>
            <a:r>
              <a:rPr lang="it-IT" dirty="0"/>
              <a:t>La dieta Mediterranea è un pilastro della Prevenzione </a:t>
            </a:r>
          </a:p>
        </p:txBody>
      </p:sp>
      <p:sp>
        <p:nvSpPr>
          <p:cNvPr id="3" name="Segnaposto contenuto 2">
            <a:extLst>
              <a:ext uri="{FF2B5EF4-FFF2-40B4-BE49-F238E27FC236}">
                <a16:creationId xmlns:a16="http://schemas.microsoft.com/office/drawing/2014/main" id="{649825EE-47C3-B951-66F6-C5C5A29E1A6D}"/>
              </a:ext>
            </a:extLst>
          </p:cNvPr>
          <p:cNvSpPr>
            <a:spLocks noGrp="1"/>
          </p:cNvSpPr>
          <p:nvPr>
            <p:ph idx="1"/>
          </p:nvPr>
        </p:nvSpPr>
        <p:spPr/>
        <p:txBody>
          <a:bodyPr/>
          <a:lstStyle/>
          <a:p>
            <a:r>
              <a:rPr lang="it-IT" dirty="0"/>
              <a:t>Prolunga la vita</a:t>
            </a:r>
          </a:p>
          <a:p>
            <a:r>
              <a:rPr lang="it-IT" dirty="0"/>
              <a:t>E’ un’alternativa praticabile e a basso costo rispetto alle  diete ricche di cibi </a:t>
            </a:r>
            <a:r>
              <a:rPr lang="it-IT" dirty="0" err="1"/>
              <a:t>ultraprocessati</a:t>
            </a:r>
            <a:r>
              <a:rPr lang="it-IT" dirty="0"/>
              <a:t>, zuccheri, grassi di origine animale e sale</a:t>
            </a:r>
          </a:p>
          <a:p>
            <a:r>
              <a:rPr lang="it-IT" dirty="0"/>
              <a:t>Riflette il nostro tradizionale stile di vita</a:t>
            </a:r>
          </a:p>
        </p:txBody>
      </p:sp>
    </p:spTree>
    <p:extLst>
      <p:ext uri="{BB962C8B-B14F-4D97-AF65-F5344CB8AC3E}">
        <p14:creationId xmlns:p14="http://schemas.microsoft.com/office/powerpoint/2010/main" val="220608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F62282-8599-EC0C-2EF0-75D4BFAF7B3E}"/>
              </a:ext>
            </a:extLst>
          </p:cNvPr>
          <p:cNvSpPr txBox="1"/>
          <p:nvPr/>
        </p:nvSpPr>
        <p:spPr>
          <a:xfrm>
            <a:off x="39500" y="948153"/>
            <a:ext cx="6426714" cy="5107167"/>
          </a:xfrm>
          <a:prstGeom prst="rect">
            <a:avLst/>
          </a:prstGeom>
          <a:noFill/>
        </p:spPr>
        <p:txBody>
          <a:bodyPr wrap="square">
            <a:spAutoFit/>
          </a:bodyPr>
          <a:lstStyle/>
          <a:p>
            <a:pPr algn="just"/>
            <a:r>
              <a:rPr lang="it-IT" dirty="0">
                <a:latin typeface="Calibri" panose="020F0502020204030204" pitchFamily="34" charset="0"/>
                <a:ea typeface="Calibri" panose="020F0502020204030204" pitchFamily="34" charset="0"/>
              </a:rPr>
              <a:t>la </a:t>
            </a:r>
            <a:r>
              <a:rPr lang="it-IT" b="1" dirty="0">
                <a:latin typeface="Calibri" panose="020F0502020204030204" pitchFamily="34" charset="0"/>
                <a:ea typeface="Calibri" panose="020F0502020204030204" pitchFamily="34" charset="0"/>
              </a:rPr>
              <a:t>Dieta Mediterranea </a:t>
            </a:r>
            <a:r>
              <a:rPr lang="it-IT" dirty="0">
                <a:latin typeface="Calibri" panose="020F0502020204030204" pitchFamily="34" charset="0"/>
                <a:ea typeface="Calibri" panose="020F0502020204030204" pitchFamily="34" charset="0"/>
              </a:rPr>
              <a:t>è universalmente e scientificamente considerata esempio di corretta alimentazione e nelle Linee Guida della Società Europea di Cardiologia viene fortemente consigliata per la </a:t>
            </a:r>
            <a:r>
              <a:rPr lang="it-IT" b="1" dirty="0">
                <a:latin typeface="Calibri" panose="020F0502020204030204" pitchFamily="34" charset="0"/>
                <a:ea typeface="Calibri" panose="020F0502020204030204" pitchFamily="34" charset="0"/>
              </a:rPr>
              <a:t>prevenzione delle malattie CV </a:t>
            </a:r>
            <a:r>
              <a:rPr lang="it-IT" dirty="0">
                <a:latin typeface="Calibri" panose="020F0502020204030204" pitchFamily="34" charset="0"/>
                <a:ea typeface="Calibri" panose="020F0502020204030204" pitchFamily="34" charset="0"/>
              </a:rPr>
              <a:t>perché efficace nel ridurre eventi ischemici cardiaci e cerebrali (e la demenza vascolare), ma i suoi effetti risultano essere significativi anche nel ridurre </a:t>
            </a:r>
            <a:r>
              <a:rPr lang="it-IT" b="1" dirty="0">
                <a:latin typeface="Calibri" panose="020F0502020204030204" pitchFamily="34" charset="0"/>
                <a:ea typeface="Calibri" panose="020F0502020204030204" pitchFamily="34" charset="0"/>
              </a:rPr>
              <a:t>alcuni tipi di tumori </a:t>
            </a:r>
            <a:r>
              <a:rPr lang="it-IT" dirty="0">
                <a:latin typeface="Calibri" panose="020F0502020204030204" pitchFamily="34" charset="0"/>
                <a:ea typeface="Calibri" panose="020F0502020204030204" pitchFamily="34" charset="0"/>
              </a:rPr>
              <a:t>(</a:t>
            </a:r>
            <a:r>
              <a:rPr lang="it-IT" dirty="0">
                <a:latin typeface="Calibri" panose="020F0502020204030204" pitchFamily="34" charset="0"/>
                <a:ea typeface="Calibri" panose="020F0502020204030204" pitchFamily="34" charset="0"/>
                <a:cs typeface="Arial" panose="020B0604020202020204" pitchFamily="34" charset="0"/>
              </a:rPr>
              <a:t>quali, ad esempio, quello del colon-retto, del pancreas, della mammella, dell’endometrio, della prostata</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dirty="0">
                <a:latin typeface="Calibri" panose="020F0502020204030204" pitchFamily="34" charset="0"/>
                <a:ea typeface="Calibri" panose="020F0502020204030204" pitchFamily="34" charset="0"/>
              </a:rPr>
              <a:t>e nel ridurre l’incidenza di </a:t>
            </a:r>
            <a:r>
              <a:rPr lang="it-IT" b="1" dirty="0">
                <a:latin typeface="Calibri" panose="020F0502020204030204" pitchFamily="34" charset="0"/>
                <a:ea typeface="Calibri" panose="020F0502020204030204" pitchFamily="34" charset="0"/>
              </a:rPr>
              <a:t>Alzheimer e Parkinson</a:t>
            </a:r>
            <a:r>
              <a:rPr lang="it-IT" dirty="0">
                <a:latin typeface="Calibri" panose="020F0502020204030204" pitchFamily="34" charset="0"/>
                <a:ea typeface="Calibri" panose="020F0502020204030204" pitchFamily="34" charset="0"/>
              </a:rPr>
              <a:t>.</a:t>
            </a:r>
            <a:r>
              <a:rPr lang="it-IT" dirty="0">
                <a:latin typeface="Calibri" panose="020F0502020204030204" pitchFamily="34" charset="0"/>
                <a:ea typeface="Calibri" panose="020F0502020204030204" pitchFamily="34" charset="0"/>
                <a:cs typeface="Times New Roman" panose="02020603050405020304" pitchFamily="18" charset="0"/>
              </a:rPr>
              <a:t> E riducendo la morbilità e la mortalità per tutte le cause, favorisce la </a:t>
            </a:r>
            <a:r>
              <a:rPr lang="it-IT" b="1" dirty="0">
                <a:latin typeface="Calibri" panose="020F0502020204030204" pitchFamily="34" charset="0"/>
                <a:ea typeface="Calibri" panose="020F0502020204030204" pitchFamily="34" charset="0"/>
                <a:cs typeface="Times New Roman" panose="02020603050405020304" pitchFamily="18" charset="0"/>
              </a:rPr>
              <a:t>longevità in buona salute. </a:t>
            </a:r>
            <a:r>
              <a:rPr lang="it-IT" dirty="0">
                <a:latin typeface="Calibri" panose="020F0502020204030204" pitchFamily="34" charset="0"/>
                <a:ea typeface="Calibri" panose="020F0502020204030204" pitchFamily="34" charset="0"/>
                <a:cs typeface="Times New Roman" panose="02020603050405020304" pitchFamily="18" charset="0"/>
              </a:rPr>
              <a:t>Inoltre, concorre a </a:t>
            </a:r>
            <a:r>
              <a:rPr lang="it-IT" b="1" dirty="0">
                <a:latin typeface="Calibri" panose="020F0502020204030204" pitchFamily="34" charset="0"/>
                <a:ea typeface="Calibri" panose="020F0502020204030204" pitchFamily="34" charset="0"/>
                <a:cs typeface="Times New Roman" panose="02020603050405020304" pitchFamily="18" charset="0"/>
              </a:rPr>
              <a:t>salvare il pianeta</a:t>
            </a:r>
            <a:r>
              <a:rPr lang="it-IT" dirty="0">
                <a:latin typeface="Calibri" panose="020F0502020204030204" pitchFamily="34" charset="0"/>
                <a:ea typeface="Calibri" panose="020F0502020204030204" pitchFamily="34" charset="0"/>
                <a:cs typeface="Times New Roman" panose="02020603050405020304" pitchFamily="18" charset="0"/>
              </a:rPr>
              <a:t>. </a:t>
            </a:r>
          </a:p>
          <a:p>
            <a:pPr algn="just">
              <a:lnSpc>
                <a:spcPts val="1346"/>
              </a:lnSpc>
              <a:spcBef>
                <a:spcPts val="1406"/>
              </a:spcBef>
            </a:pPr>
            <a:r>
              <a:rPr lang="en-US" sz="135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350" dirty="0">
                <a:latin typeface="Calibri" panose="020F0502020204030204" pitchFamily="34" charset="0"/>
                <a:ea typeface="Calibri" panose="020F0502020204030204" pitchFamily="34" charset="0"/>
                <a:cs typeface="Calibri" panose="020F0502020204030204" pitchFamily="34" charset="0"/>
              </a:rPr>
              <a:t>2021 ESC Guidelines on cardiovascular disease prevention in clinical practice.                  </a:t>
            </a:r>
            <a:r>
              <a:rPr lang="it-IT" sz="1350" dirty="0">
                <a:latin typeface="Calibri" panose="020F0502020204030204" pitchFamily="34" charset="0"/>
                <a:ea typeface="Calibri" panose="020F0502020204030204" pitchFamily="34" charset="0"/>
                <a:cs typeface="Calibri" panose="020F0502020204030204" pitchFamily="34" charset="0"/>
              </a:rPr>
              <a:t>Eur Heart J 2021;42:3227-3337.</a:t>
            </a:r>
            <a:endParaRPr lang="it-IT" sz="135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pPr>
            <a:r>
              <a:rPr lang="en-US" sz="1350" dirty="0">
                <a:latin typeface="Calibri" panose="020F0502020204030204" pitchFamily="34" charset="0"/>
                <a:ea typeface="Calibri" panose="020F0502020204030204" pitchFamily="34" charset="0"/>
                <a:cs typeface="Times New Roman" panose="02020603050405020304" pitchFamily="18" charset="0"/>
              </a:rPr>
              <a:t>-Dinu M, </a:t>
            </a:r>
            <a:r>
              <a:rPr lang="en-US" sz="1350" dirty="0" err="1">
                <a:latin typeface="Calibri" panose="020F0502020204030204" pitchFamily="34" charset="0"/>
                <a:ea typeface="Calibri" panose="020F0502020204030204" pitchFamily="34" charset="0"/>
                <a:cs typeface="Times New Roman" panose="02020603050405020304" pitchFamily="18" charset="0"/>
              </a:rPr>
              <a:t>Pagliai</a:t>
            </a:r>
            <a:r>
              <a:rPr lang="en-US" sz="1350" dirty="0">
                <a:latin typeface="Calibri" panose="020F0502020204030204" pitchFamily="34" charset="0"/>
                <a:ea typeface="Calibri" panose="020F0502020204030204" pitchFamily="34" charset="0"/>
                <a:cs typeface="Times New Roman" panose="02020603050405020304" pitchFamily="18" charset="0"/>
              </a:rPr>
              <a:t> G, </a:t>
            </a:r>
            <a:r>
              <a:rPr lang="en-US" sz="1350" dirty="0" err="1">
                <a:latin typeface="Calibri" panose="020F0502020204030204" pitchFamily="34" charset="0"/>
                <a:ea typeface="Calibri" panose="020F0502020204030204" pitchFamily="34" charset="0"/>
                <a:cs typeface="Times New Roman" panose="02020603050405020304" pitchFamily="18" charset="0"/>
              </a:rPr>
              <a:t>Casini</a:t>
            </a:r>
            <a:r>
              <a:rPr lang="en-US" sz="1350" dirty="0">
                <a:latin typeface="Calibri" panose="020F0502020204030204" pitchFamily="34" charset="0"/>
                <a:ea typeface="Calibri" panose="020F0502020204030204" pitchFamily="34" charset="0"/>
                <a:cs typeface="Times New Roman" panose="02020603050405020304" pitchFamily="18" charset="0"/>
              </a:rPr>
              <a:t> A, Sofi F: Mediterranean diet and multiple health outcomes: an umbrella review of meta-analyses of observational studies and </a:t>
            </a:r>
            <a:r>
              <a:rPr lang="en-US" sz="1350" dirty="0" err="1">
                <a:latin typeface="Calibri" panose="020F0502020204030204" pitchFamily="34" charset="0"/>
                <a:ea typeface="Calibri" panose="020F0502020204030204" pitchFamily="34" charset="0"/>
                <a:cs typeface="Times New Roman" panose="02020603050405020304" pitchFamily="18" charset="0"/>
              </a:rPr>
              <a:t>randomised</a:t>
            </a:r>
            <a:r>
              <a:rPr lang="en-US" sz="1350" dirty="0">
                <a:latin typeface="Calibri" panose="020F0502020204030204" pitchFamily="34" charset="0"/>
                <a:ea typeface="Calibri" panose="020F0502020204030204" pitchFamily="34" charset="0"/>
                <a:cs typeface="Times New Roman" panose="02020603050405020304" pitchFamily="18" charset="0"/>
              </a:rPr>
              <a:t> trials.            </a:t>
            </a:r>
            <a:r>
              <a:rPr lang="it-IT" sz="1350" dirty="0">
                <a:latin typeface="Calibri" panose="020F0502020204030204" pitchFamily="34" charset="0"/>
                <a:ea typeface="Calibri" panose="020F0502020204030204" pitchFamily="34" charset="0"/>
                <a:cs typeface="Times New Roman" panose="02020603050405020304" pitchFamily="18" charset="0"/>
              </a:rPr>
              <a:t>Eur J </a:t>
            </a:r>
            <a:r>
              <a:rPr lang="it-IT" sz="1350" dirty="0" err="1">
                <a:latin typeface="Calibri" panose="020F0502020204030204" pitchFamily="34" charset="0"/>
                <a:ea typeface="Calibri" panose="020F0502020204030204" pitchFamily="34" charset="0"/>
                <a:cs typeface="Times New Roman" panose="02020603050405020304" pitchFamily="18" charset="0"/>
              </a:rPr>
              <a:t>Clin</a:t>
            </a:r>
            <a:r>
              <a:rPr lang="it-IT" sz="1350" dirty="0">
                <a:latin typeface="Calibri" panose="020F0502020204030204" pitchFamily="34" charset="0"/>
                <a:ea typeface="Calibri" panose="020F0502020204030204" pitchFamily="34" charset="0"/>
                <a:cs typeface="Times New Roman" panose="02020603050405020304" pitchFamily="18" charset="0"/>
              </a:rPr>
              <a:t> </a:t>
            </a:r>
            <a:r>
              <a:rPr lang="it-IT" sz="1350" dirty="0" err="1">
                <a:latin typeface="Calibri" panose="020F0502020204030204" pitchFamily="34" charset="0"/>
                <a:ea typeface="Calibri" panose="020F0502020204030204" pitchFamily="34" charset="0"/>
                <a:cs typeface="Times New Roman" panose="02020603050405020304" pitchFamily="18" charset="0"/>
              </a:rPr>
              <a:t>Nutr</a:t>
            </a:r>
            <a:r>
              <a:rPr lang="it-IT" sz="1350" dirty="0">
                <a:latin typeface="Calibri" panose="020F0502020204030204" pitchFamily="34" charset="0"/>
                <a:ea typeface="Calibri" panose="020F0502020204030204" pitchFamily="34" charset="0"/>
                <a:cs typeface="Times New Roman" panose="02020603050405020304" pitchFamily="18" charset="0"/>
              </a:rPr>
              <a:t> 2018;72:30-43.</a:t>
            </a:r>
          </a:p>
          <a:p>
            <a:pPr algn="just">
              <a:lnSpc>
                <a:spcPct val="106000"/>
              </a:lnSpc>
              <a:spcAft>
                <a:spcPts val="600"/>
              </a:spcAft>
            </a:pPr>
            <a:r>
              <a:rPr lang="en-US" sz="1350" dirty="0">
                <a:latin typeface="Calibri" panose="020F0502020204030204" pitchFamily="34" charset="0"/>
                <a:ea typeface="Calibri" panose="020F0502020204030204" pitchFamily="34" charset="0"/>
                <a:cs typeface="Calibri" panose="020F0502020204030204" pitchFamily="34" charset="0"/>
              </a:rPr>
              <a:t>-Volpe R, </a:t>
            </a:r>
            <a:r>
              <a:rPr lang="en-US" sz="1350" dirty="0" err="1">
                <a:latin typeface="Calibri" panose="020F0502020204030204" pitchFamily="34" charset="0"/>
                <a:ea typeface="Calibri" panose="020F0502020204030204" pitchFamily="34" charset="0"/>
                <a:cs typeface="Calibri" panose="020F0502020204030204" pitchFamily="34" charset="0"/>
              </a:rPr>
              <a:t>Sotis</a:t>
            </a:r>
            <a:r>
              <a:rPr lang="en-US" sz="1350" dirty="0">
                <a:latin typeface="Calibri" panose="020F0502020204030204" pitchFamily="34" charset="0"/>
                <a:ea typeface="Calibri" panose="020F0502020204030204" pitchFamily="34" charset="0"/>
                <a:cs typeface="Calibri" panose="020F0502020204030204" pitchFamily="34" charset="0"/>
              </a:rPr>
              <a:t> G, </a:t>
            </a:r>
            <a:r>
              <a:rPr lang="en-US" sz="1350" dirty="0" err="1">
                <a:latin typeface="Calibri" panose="020F0502020204030204" pitchFamily="34" charset="0"/>
                <a:ea typeface="Calibri" panose="020F0502020204030204" pitchFamily="34" charset="0"/>
                <a:cs typeface="Calibri" panose="020F0502020204030204" pitchFamily="34" charset="0"/>
              </a:rPr>
              <a:t>Predieri</a:t>
            </a:r>
            <a:r>
              <a:rPr lang="en-US" sz="1350" dirty="0">
                <a:latin typeface="Calibri" panose="020F0502020204030204" pitchFamily="34" charset="0"/>
                <a:ea typeface="Calibri" panose="020F0502020204030204" pitchFamily="34" charset="0"/>
                <a:cs typeface="Calibri" panose="020F0502020204030204" pitchFamily="34" charset="0"/>
              </a:rPr>
              <a:t> S, </a:t>
            </a:r>
            <a:r>
              <a:rPr lang="en-US" sz="1350" dirty="0" err="1">
                <a:latin typeface="Calibri" panose="020F0502020204030204" pitchFamily="34" charset="0"/>
                <a:ea typeface="Calibri" panose="020F0502020204030204" pitchFamily="34" charset="0"/>
                <a:cs typeface="Calibri" panose="020F0502020204030204" pitchFamily="34" charset="0"/>
              </a:rPr>
              <a:t>Magli</a:t>
            </a:r>
            <a:r>
              <a:rPr lang="en-US" sz="1350" dirty="0">
                <a:latin typeface="Calibri" panose="020F0502020204030204" pitchFamily="34" charset="0"/>
                <a:ea typeface="Calibri" panose="020F0502020204030204" pitchFamily="34" charset="0"/>
                <a:cs typeface="Calibri" panose="020F0502020204030204" pitchFamily="34" charset="0"/>
              </a:rPr>
              <a:t> M: Good mental health in old age is a real possibility.      J Aging Sci 2017;5:1.</a:t>
            </a:r>
            <a:endParaRPr lang="it-IT" sz="1350" dirty="0">
              <a:latin typeface="Calibri" panose="020F0502020204030204" pitchFamily="34" charset="0"/>
              <a:ea typeface="Calibri" panose="020F0502020204030204" pitchFamily="34" charset="0"/>
              <a:cs typeface="Times New Roman" panose="02020603050405020304" pitchFamily="18" charset="0"/>
            </a:endParaRPr>
          </a:p>
          <a:p>
            <a:pPr algn="just"/>
            <a:endParaRPr lang="it-IT" dirty="0"/>
          </a:p>
        </p:txBody>
      </p:sp>
      <p:pic>
        <p:nvPicPr>
          <p:cNvPr id="2" name="Picture 2">
            <a:extLst>
              <a:ext uri="{FF2B5EF4-FFF2-40B4-BE49-F238E27FC236}">
                <a16:creationId xmlns:a16="http://schemas.microsoft.com/office/drawing/2014/main" id="{FEA9E611-19D3-8451-AAFE-0A8A99BA8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808820"/>
            <a:ext cx="2209483" cy="303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578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a:extLst>
              <a:ext uri="{FF2B5EF4-FFF2-40B4-BE49-F238E27FC236}">
                <a16:creationId xmlns:a16="http://schemas.microsoft.com/office/drawing/2014/main" id="{82EE3BAD-7C48-A21A-FDE0-347C7EF10006}"/>
              </a:ext>
            </a:extLst>
          </p:cNvPr>
          <p:cNvSpPr>
            <a:spLocks noChangeArrowheads="1"/>
          </p:cNvSpPr>
          <p:nvPr/>
        </p:nvSpPr>
        <p:spPr bwMode="auto">
          <a:xfrm>
            <a:off x="791208" y="1221843"/>
            <a:ext cx="88569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t-IT" altLang="it-IT" sz="2100" dirty="0">
                <a:latin typeface="Calibri" panose="020F0502020204030204" pitchFamily="34" charset="0"/>
              </a:rPr>
              <a:t>Usare poco </a:t>
            </a:r>
            <a:r>
              <a:rPr lang="it-IT" altLang="it-IT" sz="2100" b="1" dirty="0">
                <a:latin typeface="Calibri" panose="020F0502020204030204" pitchFamily="34" charset="0"/>
              </a:rPr>
              <a:t>zucchero</a:t>
            </a:r>
            <a:r>
              <a:rPr lang="it-IT" altLang="it-IT" sz="2100" dirty="0">
                <a:latin typeface="Calibri" panose="020F0502020204030204" pitchFamily="34" charset="0"/>
              </a:rPr>
              <a:t>, ricordando che le bibite sono ricche in zucchero.</a:t>
            </a:r>
            <a:endParaRPr lang="en-US" altLang="it-IT" sz="2100" dirty="0">
              <a:latin typeface="Calibri" panose="020F0502020204030204" pitchFamily="34" charset="0"/>
              <a:cs typeface="Calibri" panose="020F0502020204030204" pitchFamily="34" charset="0"/>
            </a:endParaRPr>
          </a:p>
        </p:txBody>
      </p:sp>
      <p:pic>
        <p:nvPicPr>
          <p:cNvPr id="132099" name="Picture 3" descr="SCIENZE ALIMENTARI/ Basta un poco di zucchero... anche se non si scioglie">
            <a:extLst>
              <a:ext uri="{FF2B5EF4-FFF2-40B4-BE49-F238E27FC236}">
                <a16:creationId xmlns:a16="http://schemas.microsoft.com/office/drawing/2014/main" id="{3082DC37-B16A-7087-F1D0-89A0E94AE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9" y="1833562"/>
            <a:ext cx="2297906"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2" descr="http://lightstorage.ecodibergamo.it/media/2012/05/356288_794148_9595215570_13825377_medium.jpg">
            <a:extLst>
              <a:ext uri="{FF2B5EF4-FFF2-40B4-BE49-F238E27FC236}">
                <a16:creationId xmlns:a16="http://schemas.microsoft.com/office/drawing/2014/main" id="{8CC46299-BB3D-C043-124C-78E0967FD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349" y="1765699"/>
            <a:ext cx="2297906" cy="19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6" descr="added sugar">
            <a:extLst>
              <a:ext uri="{FF2B5EF4-FFF2-40B4-BE49-F238E27FC236}">
                <a16:creationId xmlns:a16="http://schemas.microsoft.com/office/drawing/2014/main" id="{310D8E0B-D1FD-978A-1FE1-4720856D62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969545"/>
            <a:ext cx="2372916"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Immagine 2">
            <a:extLst>
              <a:ext uri="{FF2B5EF4-FFF2-40B4-BE49-F238E27FC236}">
                <a16:creationId xmlns:a16="http://schemas.microsoft.com/office/drawing/2014/main" id="{527C2F4C-6B1E-8F19-1FC8-7E6607A673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3878" y="3965973"/>
            <a:ext cx="2546747"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1" name="Picture 7" descr="cariosside-grano-1">
            <a:extLst>
              <a:ext uri="{FF2B5EF4-FFF2-40B4-BE49-F238E27FC236}">
                <a16:creationId xmlns:a16="http://schemas.microsoft.com/office/drawing/2014/main" id="{2FD4DBE4-F8A3-44BC-B027-684058438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160" y="2088004"/>
            <a:ext cx="2338388" cy="31468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6612" name="Rectangle 10">
            <a:extLst>
              <a:ext uri="{FF2B5EF4-FFF2-40B4-BE49-F238E27FC236}">
                <a16:creationId xmlns:a16="http://schemas.microsoft.com/office/drawing/2014/main" id="{81FEC27F-BD34-4637-BB91-1DB7EE30BD07}"/>
              </a:ext>
            </a:extLst>
          </p:cNvPr>
          <p:cNvSpPr>
            <a:spLocks noChangeArrowheads="1"/>
          </p:cNvSpPr>
          <p:nvPr/>
        </p:nvSpPr>
        <p:spPr bwMode="auto">
          <a:xfrm>
            <a:off x="422574" y="887669"/>
            <a:ext cx="83169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defRPr sz="1500">
                <a:solidFill>
                  <a:schemeClr val="tx1"/>
                </a:solidFill>
                <a:latin typeface="Verdana" panose="020B0604030504040204" pitchFamily="34" charset="0"/>
              </a:defRPr>
            </a:lvl1pPr>
            <a:lvl2pPr marL="742950" indent="-285750">
              <a:defRPr sz="1500">
                <a:solidFill>
                  <a:schemeClr val="tx1"/>
                </a:solidFill>
                <a:latin typeface="Verdana" panose="020B0604030504040204" pitchFamily="34" charset="0"/>
              </a:defRPr>
            </a:lvl2pPr>
            <a:lvl3pPr marL="1143000" indent="-228600">
              <a:defRPr sz="1500">
                <a:solidFill>
                  <a:schemeClr val="tx1"/>
                </a:solidFill>
                <a:latin typeface="Verdana" panose="020B0604030504040204" pitchFamily="34" charset="0"/>
              </a:defRPr>
            </a:lvl3pPr>
            <a:lvl4pPr marL="1600200" indent="-228600">
              <a:defRPr sz="1500">
                <a:solidFill>
                  <a:schemeClr val="tx1"/>
                </a:solidFill>
                <a:latin typeface="Verdana" panose="020B0604030504040204" pitchFamily="34" charset="0"/>
              </a:defRPr>
            </a:lvl4pPr>
            <a:lvl5pPr marL="2057400" indent="-228600">
              <a:defRPr sz="1500">
                <a:solidFill>
                  <a:schemeClr val="tx1"/>
                </a:solidFill>
                <a:latin typeface="Verdana" panose="020B0604030504040204" pitchFamily="34" charset="0"/>
              </a:defRPr>
            </a:lvl5pPr>
            <a:lvl6pPr marL="2514600" indent="-228600" eaLnBrk="0" fontAlgn="base" hangingPunct="0">
              <a:spcBef>
                <a:spcPct val="0"/>
              </a:spcBef>
              <a:spcAft>
                <a:spcPct val="0"/>
              </a:spcAft>
              <a:defRPr sz="1500">
                <a:solidFill>
                  <a:schemeClr val="tx1"/>
                </a:solidFill>
                <a:latin typeface="Verdana" panose="020B0604030504040204" pitchFamily="34" charset="0"/>
              </a:defRPr>
            </a:lvl6pPr>
            <a:lvl7pPr marL="2971800" indent="-228600" eaLnBrk="0" fontAlgn="base" hangingPunct="0">
              <a:spcBef>
                <a:spcPct val="0"/>
              </a:spcBef>
              <a:spcAft>
                <a:spcPct val="0"/>
              </a:spcAft>
              <a:defRPr sz="1500">
                <a:solidFill>
                  <a:schemeClr val="tx1"/>
                </a:solidFill>
                <a:latin typeface="Verdana" panose="020B0604030504040204" pitchFamily="34" charset="0"/>
              </a:defRPr>
            </a:lvl7pPr>
            <a:lvl8pPr marL="3429000" indent="-228600" eaLnBrk="0" fontAlgn="base" hangingPunct="0">
              <a:spcBef>
                <a:spcPct val="0"/>
              </a:spcBef>
              <a:spcAft>
                <a:spcPct val="0"/>
              </a:spcAft>
              <a:defRPr sz="1500">
                <a:solidFill>
                  <a:schemeClr val="tx1"/>
                </a:solidFill>
                <a:latin typeface="Verdana" panose="020B0604030504040204" pitchFamily="34" charset="0"/>
              </a:defRPr>
            </a:lvl8pPr>
            <a:lvl9pPr marL="3886200" indent="-228600" eaLnBrk="0" fontAlgn="base" hangingPunct="0">
              <a:spcBef>
                <a:spcPct val="0"/>
              </a:spcBef>
              <a:spcAft>
                <a:spcPct val="0"/>
              </a:spcAft>
              <a:defRPr sz="1500">
                <a:solidFill>
                  <a:schemeClr val="tx1"/>
                </a:solidFill>
                <a:latin typeface="Verdana" panose="020B0604030504040204" pitchFamily="34" charset="0"/>
              </a:defRPr>
            </a:lvl9pPr>
          </a:lstStyle>
          <a:p>
            <a:pPr algn="ctr"/>
            <a:r>
              <a:rPr lang="it-IT" altLang="it-IT" sz="1800" dirty="0">
                <a:latin typeface="Arial" panose="020B0604020202020204" pitchFamily="34" charset="0"/>
                <a:cs typeface="Arial" panose="020B0604020202020204" pitchFamily="34" charset="0"/>
              </a:rPr>
              <a:t>I </a:t>
            </a:r>
            <a:r>
              <a:rPr lang="it-IT" altLang="it-IT" sz="1800" b="1" dirty="0">
                <a:latin typeface="Arial" panose="020B0604020202020204" pitchFamily="34" charset="0"/>
                <a:cs typeface="Arial" panose="020B0604020202020204" pitchFamily="34" charset="0"/>
              </a:rPr>
              <a:t>cereali integrali, </a:t>
            </a:r>
            <a:r>
              <a:rPr lang="it-IT" altLang="it-IT" sz="1800" dirty="0">
                <a:latin typeface="Arial" panose="020B0604020202020204" pitchFamily="34" charset="0"/>
                <a:cs typeface="Arial" panose="020B0604020202020204" pitchFamily="34" charset="0"/>
              </a:rPr>
              <a:t>a parità di peso, forniscono quantità ridotte di carboidrati complessi rispetto ai cereali raffinati e sono una migliore fonte di </a:t>
            </a:r>
          </a:p>
          <a:p>
            <a:pPr algn="ctr"/>
            <a:r>
              <a:rPr lang="it-IT" altLang="it-IT" sz="1800" b="1" dirty="0">
                <a:latin typeface="Arial" panose="020B0604020202020204" pitchFamily="34" charset="0"/>
                <a:cs typeface="Arial" panose="020B0604020202020204" pitchFamily="34" charset="0"/>
              </a:rPr>
              <a:t>fibre, fitosteroli, vitamine, minerali, antiossidanti</a:t>
            </a:r>
            <a:r>
              <a:rPr lang="it-IT" altLang="it-IT" sz="1800" dirty="0">
                <a:latin typeface="Arial" panose="020B0604020202020204" pitchFamily="34" charset="0"/>
                <a:cs typeface="Arial" panose="020B0604020202020204" pitchFamily="34" charset="0"/>
              </a:rPr>
              <a:t>. </a:t>
            </a:r>
          </a:p>
        </p:txBody>
      </p:sp>
      <p:sp>
        <p:nvSpPr>
          <p:cNvPr id="196613" name="Line 11">
            <a:extLst>
              <a:ext uri="{FF2B5EF4-FFF2-40B4-BE49-F238E27FC236}">
                <a16:creationId xmlns:a16="http://schemas.microsoft.com/office/drawing/2014/main" id="{541F4DBA-A1EB-4419-BCB7-E284660E8788}"/>
              </a:ext>
            </a:extLst>
          </p:cNvPr>
          <p:cNvSpPr>
            <a:spLocks noChangeShapeType="1"/>
          </p:cNvSpPr>
          <p:nvPr/>
        </p:nvSpPr>
        <p:spPr bwMode="auto">
          <a:xfrm flipV="1">
            <a:off x="4263421" y="2941270"/>
            <a:ext cx="1618805" cy="10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6614" name="Text Box 12">
            <a:extLst>
              <a:ext uri="{FF2B5EF4-FFF2-40B4-BE49-F238E27FC236}">
                <a16:creationId xmlns:a16="http://schemas.microsoft.com/office/drawing/2014/main" id="{668BE629-7917-43B4-B599-D7BA635EEED1}"/>
              </a:ext>
            </a:extLst>
          </p:cNvPr>
          <p:cNvSpPr txBox="1">
            <a:spLocks noChangeArrowheads="1"/>
          </p:cNvSpPr>
          <p:nvPr/>
        </p:nvSpPr>
        <p:spPr bwMode="auto">
          <a:xfrm>
            <a:off x="6157913" y="2299504"/>
            <a:ext cx="164628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500">
                <a:solidFill>
                  <a:schemeClr val="tx1"/>
                </a:solidFill>
                <a:latin typeface="Verdana" panose="020B0604030504040204" pitchFamily="34" charset="0"/>
              </a:defRPr>
            </a:lvl1pPr>
            <a:lvl2pPr marL="742950" indent="-285750">
              <a:defRPr sz="1500">
                <a:solidFill>
                  <a:schemeClr val="tx1"/>
                </a:solidFill>
                <a:latin typeface="Verdana" panose="020B0604030504040204" pitchFamily="34" charset="0"/>
              </a:defRPr>
            </a:lvl2pPr>
            <a:lvl3pPr marL="1143000" indent="-228600">
              <a:defRPr sz="1500">
                <a:solidFill>
                  <a:schemeClr val="tx1"/>
                </a:solidFill>
                <a:latin typeface="Verdana" panose="020B0604030504040204" pitchFamily="34" charset="0"/>
              </a:defRPr>
            </a:lvl3pPr>
            <a:lvl4pPr marL="1600200" indent="-228600">
              <a:defRPr sz="1500">
                <a:solidFill>
                  <a:schemeClr val="tx1"/>
                </a:solidFill>
                <a:latin typeface="Verdana" panose="020B0604030504040204" pitchFamily="34" charset="0"/>
              </a:defRPr>
            </a:lvl4pPr>
            <a:lvl5pPr marL="2057400" indent="-228600">
              <a:defRPr sz="1500">
                <a:solidFill>
                  <a:schemeClr val="tx1"/>
                </a:solidFill>
                <a:latin typeface="Verdana" panose="020B0604030504040204" pitchFamily="34" charset="0"/>
              </a:defRPr>
            </a:lvl5pPr>
            <a:lvl6pPr marL="2514600" indent="-228600" eaLnBrk="0" fontAlgn="base" hangingPunct="0">
              <a:spcBef>
                <a:spcPct val="0"/>
              </a:spcBef>
              <a:spcAft>
                <a:spcPct val="0"/>
              </a:spcAft>
              <a:defRPr sz="1500">
                <a:solidFill>
                  <a:schemeClr val="tx1"/>
                </a:solidFill>
                <a:latin typeface="Verdana" panose="020B0604030504040204" pitchFamily="34" charset="0"/>
              </a:defRPr>
            </a:lvl6pPr>
            <a:lvl7pPr marL="2971800" indent="-228600" eaLnBrk="0" fontAlgn="base" hangingPunct="0">
              <a:spcBef>
                <a:spcPct val="0"/>
              </a:spcBef>
              <a:spcAft>
                <a:spcPct val="0"/>
              </a:spcAft>
              <a:defRPr sz="1500">
                <a:solidFill>
                  <a:schemeClr val="tx1"/>
                </a:solidFill>
                <a:latin typeface="Verdana" panose="020B0604030504040204" pitchFamily="34" charset="0"/>
              </a:defRPr>
            </a:lvl7pPr>
            <a:lvl8pPr marL="3429000" indent="-228600" eaLnBrk="0" fontAlgn="base" hangingPunct="0">
              <a:spcBef>
                <a:spcPct val="0"/>
              </a:spcBef>
              <a:spcAft>
                <a:spcPct val="0"/>
              </a:spcAft>
              <a:defRPr sz="1500">
                <a:solidFill>
                  <a:schemeClr val="tx1"/>
                </a:solidFill>
                <a:latin typeface="Verdana" panose="020B0604030504040204" pitchFamily="34" charset="0"/>
              </a:defRPr>
            </a:lvl8pPr>
            <a:lvl9pPr marL="3886200" indent="-228600" eaLnBrk="0" fontAlgn="base" hangingPunct="0">
              <a:spcBef>
                <a:spcPct val="0"/>
              </a:spcBef>
              <a:spcAft>
                <a:spcPct val="0"/>
              </a:spcAft>
              <a:defRPr sz="1500">
                <a:solidFill>
                  <a:schemeClr val="tx1"/>
                </a:solidFill>
                <a:latin typeface="Verdana" panose="020B0604030504040204" pitchFamily="34" charset="0"/>
              </a:defRPr>
            </a:lvl9pPr>
          </a:lstStyle>
          <a:p>
            <a:pPr eaLnBrk="1" hangingPunct="1"/>
            <a:r>
              <a:rPr lang="it-IT" altLang="it-IT" sz="1200" dirty="0">
                <a:latin typeface="+mj-lt"/>
              </a:rPr>
              <a:t>fibre</a:t>
            </a:r>
          </a:p>
          <a:p>
            <a:pPr eaLnBrk="1" hangingPunct="1"/>
            <a:r>
              <a:rPr lang="it-IT" altLang="it-IT" sz="1200" dirty="0" err="1">
                <a:latin typeface="+mj-lt"/>
              </a:rPr>
              <a:t>acisi</a:t>
            </a:r>
            <a:r>
              <a:rPr lang="it-IT" altLang="it-IT" sz="1200" dirty="0">
                <a:latin typeface="+mj-lt"/>
              </a:rPr>
              <a:t> fenolici</a:t>
            </a:r>
          </a:p>
          <a:p>
            <a:pPr eaLnBrk="1" hangingPunct="1"/>
            <a:r>
              <a:rPr lang="it-IT" altLang="it-IT" sz="1200" dirty="0">
                <a:latin typeface="+mj-lt"/>
              </a:rPr>
              <a:t>vitamine (B</a:t>
            </a:r>
            <a:r>
              <a:rPr lang="it-IT" altLang="it-IT" sz="1200" baseline="-25000" dirty="0">
                <a:latin typeface="+mj-lt"/>
              </a:rPr>
              <a:t>1</a:t>
            </a:r>
            <a:r>
              <a:rPr lang="it-IT" altLang="it-IT" sz="1200" dirty="0">
                <a:latin typeface="+mj-lt"/>
              </a:rPr>
              <a:t>, B</a:t>
            </a:r>
            <a:r>
              <a:rPr lang="it-IT" altLang="it-IT" sz="1200" baseline="-25000" dirty="0">
                <a:latin typeface="+mj-lt"/>
              </a:rPr>
              <a:t>3</a:t>
            </a:r>
            <a:r>
              <a:rPr lang="it-IT" altLang="it-IT" sz="1200" dirty="0">
                <a:latin typeface="+mj-lt"/>
              </a:rPr>
              <a:t> e B</a:t>
            </a:r>
            <a:r>
              <a:rPr lang="it-IT" altLang="it-IT" sz="1200" baseline="-25000" dirty="0">
                <a:latin typeface="+mj-lt"/>
              </a:rPr>
              <a:t>9</a:t>
            </a:r>
            <a:r>
              <a:rPr lang="it-IT" altLang="it-IT" sz="1200" dirty="0">
                <a:latin typeface="+mj-lt"/>
              </a:rPr>
              <a:t>)</a:t>
            </a:r>
          </a:p>
          <a:p>
            <a:pPr eaLnBrk="1" hangingPunct="1"/>
            <a:r>
              <a:rPr lang="it-IT" altLang="it-IT" sz="1200" dirty="0">
                <a:latin typeface="+mj-lt"/>
              </a:rPr>
              <a:t>minerali (P, Fe, Mg, Ca) </a:t>
            </a:r>
          </a:p>
          <a:p>
            <a:pPr eaLnBrk="1" hangingPunct="1"/>
            <a:r>
              <a:rPr lang="it-IT" altLang="it-IT" sz="1200" dirty="0" err="1">
                <a:latin typeface="+mj-lt"/>
              </a:rPr>
              <a:t>alchilresorcinoli</a:t>
            </a:r>
            <a:endParaRPr lang="it-IT" altLang="it-IT" sz="1200" dirty="0">
              <a:latin typeface="+mj-lt"/>
            </a:endParaRPr>
          </a:p>
          <a:p>
            <a:pPr eaLnBrk="1" hangingPunct="1"/>
            <a:r>
              <a:rPr lang="it-IT" altLang="it-IT" sz="1200" dirty="0">
                <a:latin typeface="+mj-lt"/>
              </a:rPr>
              <a:t>acido </a:t>
            </a:r>
            <a:r>
              <a:rPr lang="it-IT" altLang="it-IT" sz="1200" dirty="0" err="1">
                <a:latin typeface="+mj-lt"/>
              </a:rPr>
              <a:t>fitico</a:t>
            </a:r>
            <a:endParaRPr lang="it-IT" altLang="it-IT" sz="1200" dirty="0">
              <a:latin typeface="+mj-lt"/>
            </a:endParaRPr>
          </a:p>
          <a:p>
            <a:pPr eaLnBrk="1" hangingPunct="1"/>
            <a:r>
              <a:rPr lang="it-IT" altLang="it-IT" sz="1200" dirty="0">
                <a:latin typeface="+mj-lt"/>
              </a:rPr>
              <a:t>lignina</a:t>
            </a:r>
          </a:p>
        </p:txBody>
      </p:sp>
      <p:sp>
        <p:nvSpPr>
          <p:cNvPr id="196615" name="Text Box 13">
            <a:extLst>
              <a:ext uri="{FF2B5EF4-FFF2-40B4-BE49-F238E27FC236}">
                <a16:creationId xmlns:a16="http://schemas.microsoft.com/office/drawing/2014/main" id="{749C146A-497A-4025-AAB7-3974BD5C101B}"/>
              </a:ext>
            </a:extLst>
          </p:cNvPr>
          <p:cNvSpPr txBox="1">
            <a:spLocks noChangeArrowheads="1"/>
          </p:cNvSpPr>
          <p:nvPr/>
        </p:nvSpPr>
        <p:spPr bwMode="auto">
          <a:xfrm>
            <a:off x="6166139" y="3805011"/>
            <a:ext cx="846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500">
                <a:solidFill>
                  <a:schemeClr val="tx1"/>
                </a:solidFill>
                <a:latin typeface="Verdana" panose="020B0604030504040204" pitchFamily="34" charset="0"/>
              </a:defRPr>
            </a:lvl1pPr>
            <a:lvl2pPr marL="742950" indent="-285750">
              <a:defRPr sz="1500">
                <a:solidFill>
                  <a:schemeClr val="tx1"/>
                </a:solidFill>
                <a:latin typeface="Verdana" panose="020B0604030504040204" pitchFamily="34" charset="0"/>
              </a:defRPr>
            </a:lvl2pPr>
            <a:lvl3pPr marL="1143000" indent="-228600">
              <a:defRPr sz="1500">
                <a:solidFill>
                  <a:schemeClr val="tx1"/>
                </a:solidFill>
                <a:latin typeface="Verdana" panose="020B0604030504040204" pitchFamily="34" charset="0"/>
              </a:defRPr>
            </a:lvl3pPr>
            <a:lvl4pPr marL="1600200" indent="-228600">
              <a:defRPr sz="1500">
                <a:solidFill>
                  <a:schemeClr val="tx1"/>
                </a:solidFill>
                <a:latin typeface="Verdana" panose="020B0604030504040204" pitchFamily="34" charset="0"/>
              </a:defRPr>
            </a:lvl4pPr>
            <a:lvl5pPr marL="2057400" indent="-228600">
              <a:defRPr sz="1500">
                <a:solidFill>
                  <a:schemeClr val="tx1"/>
                </a:solidFill>
                <a:latin typeface="Verdana" panose="020B0604030504040204" pitchFamily="34" charset="0"/>
              </a:defRPr>
            </a:lvl5pPr>
            <a:lvl6pPr marL="2514600" indent="-228600" eaLnBrk="0" fontAlgn="base" hangingPunct="0">
              <a:spcBef>
                <a:spcPct val="0"/>
              </a:spcBef>
              <a:spcAft>
                <a:spcPct val="0"/>
              </a:spcAft>
              <a:defRPr sz="1500">
                <a:solidFill>
                  <a:schemeClr val="tx1"/>
                </a:solidFill>
                <a:latin typeface="Verdana" panose="020B0604030504040204" pitchFamily="34" charset="0"/>
              </a:defRPr>
            </a:lvl6pPr>
            <a:lvl7pPr marL="2971800" indent="-228600" eaLnBrk="0" fontAlgn="base" hangingPunct="0">
              <a:spcBef>
                <a:spcPct val="0"/>
              </a:spcBef>
              <a:spcAft>
                <a:spcPct val="0"/>
              </a:spcAft>
              <a:defRPr sz="1500">
                <a:solidFill>
                  <a:schemeClr val="tx1"/>
                </a:solidFill>
                <a:latin typeface="Verdana" panose="020B0604030504040204" pitchFamily="34" charset="0"/>
              </a:defRPr>
            </a:lvl7pPr>
            <a:lvl8pPr marL="3429000" indent="-228600" eaLnBrk="0" fontAlgn="base" hangingPunct="0">
              <a:spcBef>
                <a:spcPct val="0"/>
              </a:spcBef>
              <a:spcAft>
                <a:spcPct val="0"/>
              </a:spcAft>
              <a:defRPr sz="1500">
                <a:solidFill>
                  <a:schemeClr val="tx1"/>
                </a:solidFill>
                <a:latin typeface="Verdana" panose="020B0604030504040204" pitchFamily="34" charset="0"/>
              </a:defRPr>
            </a:lvl8pPr>
            <a:lvl9pPr marL="3886200" indent="-228600" eaLnBrk="0" fontAlgn="base" hangingPunct="0">
              <a:spcBef>
                <a:spcPct val="0"/>
              </a:spcBef>
              <a:spcAft>
                <a:spcPct val="0"/>
              </a:spcAft>
              <a:defRPr sz="1500">
                <a:solidFill>
                  <a:schemeClr val="tx1"/>
                </a:solidFill>
                <a:latin typeface="Verdana" panose="020B0604030504040204" pitchFamily="34" charset="0"/>
              </a:defRPr>
            </a:lvl9pPr>
          </a:lstStyle>
          <a:p>
            <a:pPr eaLnBrk="1" hangingPunct="1"/>
            <a:r>
              <a:rPr lang="it-IT" altLang="it-IT" sz="1200" dirty="0">
                <a:latin typeface="+mn-lt"/>
              </a:rPr>
              <a:t>amido</a:t>
            </a:r>
          </a:p>
          <a:p>
            <a:pPr eaLnBrk="1" hangingPunct="1"/>
            <a:r>
              <a:rPr lang="it-IT" altLang="it-IT" sz="1200" dirty="0">
                <a:latin typeface="+mn-lt"/>
              </a:rPr>
              <a:t>proteine</a:t>
            </a:r>
          </a:p>
          <a:p>
            <a:pPr eaLnBrk="1" hangingPunct="1"/>
            <a:r>
              <a:rPr lang="it-IT" altLang="it-IT" sz="1200" dirty="0">
                <a:latin typeface="+mn-lt"/>
              </a:rPr>
              <a:t>vitamine B</a:t>
            </a:r>
          </a:p>
        </p:txBody>
      </p:sp>
      <p:sp>
        <p:nvSpPr>
          <p:cNvPr id="196616" name="Text Box 14">
            <a:extLst>
              <a:ext uri="{FF2B5EF4-FFF2-40B4-BE49-F238E27FC236}">
                <a16:creationId xmlns:a16="http://schemas.microsoft.com/office/drawing/2014/main" id="{D2D959E8-52B5-4808-A830-ABC5BC3B9A58}"/>
              </a:ext>
            </a:extLst>
          </p:cNvPr>
          <p:cNvSpPr txBox="1">
            <a:spLocks noChangeArrowheads="1"/>
          </p:cNvSpPr>
          <p:nvPr/>
        </p:nvSpPr>
        <p:spPr bwMode="auto">
          <a:xfrm>
            <a:off x="6216831" y="4542330"/>
            <a:ext cx="17203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500">
                <a:solidFill>
                  <a:schemeClr val="tx1"/>
                </a:solidFill>
                <a:latin typeface="Verdana" panose="020B0604030504040204" pitchFamily="34" charset="0"/>
              </a:defRPr>
            </a:lvl1pPr>
            <a:lvl2pPr marL="742950" indent="-285750">
              <a:defRPr sz="1500">
                <a:solidFill>
                  <a:schemeClr val="tx1"/>
                </a:solidFill>
                <a:latin typeface="Verdana" panose="020B0604030504040204" pitchFamily="34" charset="0"/>
              </a:defRPr>
            </a:lvl2pPr>
            <a:lvl3pPr marL="1143000" indent="-228600">
              <a:defRPr sz="1500">
                <a:solidFill>
                  <a:schemeClr val="tx1"/>
                </a:solidFill>
                <a:latin typeface="Verdana" panose="020B0604030504040204" pitchFamily="34" charset="0"/>
              </a:defRPr>
            </a:lvl3pPr>
            <a:lvl4pPr marL="1600200" indent="-228600">
              <a:defRPr sz="1500">
                <a:solidFill>
                  <a:schemeClr val="tx1"/>
                </a:solidFill>
                <a:latin typeface="Verdana" panose="020B0604030504040204" pitchFamily="34" charset="0"/>
              </a:defRPr>
            </a:lvl4pPr>
            <a:lvl5pPr marL="2057400" indent="-228600">
              <a:defRPr sz="1500">
                <a:solidFill>
                  <a:schemeClr val="tx1"/>
                </a:solidFill>
                <a:latin typeface="Verdana" panose="020B0604030504040204" pitchFamily="34" charset="0"/>
              </a:defRPr>
            </a:lvl5pPr>
            <a:lvl6pPr marL="2514600" indent="-228600" eaLnBrk="0" fontAlgn="base" hangingPunct="0">
              <a:spcBef>
                <a:spcPct val="0"/>
              </a:spcBef>
              <a:spcAft>
                <a:spcPct val="0"/>
              </a:spcAft>
              <a:defRPr sz="1500">
                <a:solidFill>
                  <a:schemeClr val="tx1"/>
                </a:solidFill>
                <a:latin typeface="Verdana" panose="020B0604030504040204" pitchFamily="34" charset="0"/>
              </a:defRPr>
            </a:lvl6pPr>
            <a:lvl7pPr marL="2971800" indent="-228600" eaLnBrk="0" fontAlgn="base" hangingPunct="0">
              <a:spcBef>
                <a:spcPct val="0"/>
              </a:spcBef>
              <a:spcAft>
                <a:spcPct val="0"/>
              </a:spcAft>
              <a:defRPr sz="1500">
                <a:solidFill>
                  <a:schemeClr val="tx1"/>
                </a:solidFill>
                <a:latin typeface="Verdana" panose="020B0604030504040204" pitchFamily="34" charset="0"/>
              </a:defRPr>
            </a:lvl7pPr>
            <a:lvl8pPr marL="3429000" indent="-228600" eaLnBrk="0" fontAlgn="base" hangingPunct="0">
              <a:spcBef>
                <a:spcPct val="0"/>
              </a:spcBef>
              <a:spcAft>
                <a:spcPct val="0"/>
              </a:spcAft>
              <a:defRPr sz="1500">
                <a:solidFill>
                  <a:schemeClr val="tx1"/>
                </a:solidFill>
                <a:latin typeface="Verdana" panose="020B0604030504040204" pitchFamily="34" charset="0"/>
              </a:defRPr>
            </a:lvl8pPr>
            <a:lvl9pPr marL="3886200" indent="-228600" eaLnBrk="0" fontAlgn="base" hangingPunct="0">
              <a:spcBef>
                <a:spcPct val="0"/>
              </a:spcBef>
              <a:spcAft>
                <a:spcPct val="0"/>
              </a:spcAft>
              <a:defRPr sz="1500">
                <a:solidFill>
                  <a:schemeClr val="tx1"/>
                </a:solidFill>
                <a:latin typeface="Verdana" panose="020B0604030504040204" pitchFamily="34" charset="0"/>
              </a:defRPr>
            </a:lvl9pPr>
          </a:lstStyle>
          <a:p>
            <a:pPr eaLnBrk="1" hangingPunct="1"/>
            <a:r>
              <a:rPr lang="it-IT" altLang="it-IT" sz="1200" dirty="0">
                <a:latin typeface="+mn-lt"/>
              </a:rPr>
              <a:t>lipidi</a:t>
            </a:r>
          </a:p>
          <a:p>
            <a:pPr eaLnBrk="1" hangingPunct="1"/>
            <a:r>
              <a:rPr lang="it-IT" altLang="it-IT" sz="1200" dirty="0">
                <a:latin typeface="+mn-lt"/>
              </a:rPr>
              <a:t>proteine</a:t>
            </a:r>
          </a:p>
          <a:p>
            <a:pPr eaLnBrk="1" hangingPunct="1"/>
            <a:r>
              <a:rPr lang="it-IT" altLang="it-IT" sz="1200" dirty="0">
                <a:latin typeface="+mn-lt"/>
              </a:rPr>
              <a:t>vitamina E</a:t>
            </a:r>
          </a:p>
          <a:p>
            <a:pPr eaLnBrk="1" hangingPunct="1"/>
            <a:r>
              <a:rPr lang="it-IT" altLang="it-IT" sz="1200" dirty="0">
                <a:latin typeface="+mn-lt"/>
              </a:rPr>
              <a:t>minerali (Zn, Cu, Mn, Se)</a:t>
            </a:r>
          </a:p>
          <a:p>
            <a:pPr eaLnBrk="1" hangingPunct="1"/>
            <a:r>
              <a:rPr lang="it-IT" altLang="it-IT" sz="1200" dirty="0">
                <a:latin typeface="+mn-lt"/>
              </a:rPr>
              <a:t>fitosteroli</a:t>
            </a:r>
          </a:p>
          <a:p>
            <a:pPr eaLnBrk="1" hangingPunct="1"/>
            <a:r>
              <a:rPr lang="it-IT" altLang="it-IT" sz="1200" dirty="0">
                <a:latin typeface="+mn-lt"/>
              </a:rPr>
              <a:t>antiossidanti</a:t>
            </a:r>
          </a:p>
        </p:txBody>
      </p:sp>
      <p:sp>
        <p:nvSpPr>
          <p:cNvPr id="196617" name="Line 15">
            <a:extLst>
              <a:ext uri="{FF2B5EF4-FFF2-40B4-BE49-F238E27FC236}">
                <a16:creationId xmlns:a16="http://schemas.microsoft.com/office/drawing/2014/main" id="{7CE97504-4360-4030-A168-41580527F163}"/>
              </a:ext>
            </a:extLst>
          </p:cNvPr>
          <p:cNvSpPr>
            <a:spLocks noChangeShapeType="1"/>
          </p:cNvSpPr>
          <p:nvPr/>
        </p:nvSpPr>
        <p:spPr bwMode="auto">
          <a:xfrm>
            <a:off x="4251967" y="4908352"/>
            <a:ext cx="1630259" cy="1769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6618" name="Line 16">
            <a:extLst>
              <a:ext uri="{FF2B5EF4-FFF2-40B4-BE49-F238E27FC236}">
                <a16:creationId xmlns:a16="http://schemas.microsoft.com/office/drawing/2014/main" id="{7244DA93-A571-4A19-93A8-F21FC0035ED5}"/>
              </a:ext>
            </a:extLst>
          </p:cNvPr>
          <p:cNvSpPr>
            <a:spLocks noChangeShapeType="1"/>
          </p:cNvSpPr>
          <p:nvPr/>
        </p:nvSpPr>
        <p:spPr bwMode="auto">
          <a:xfrm>
            <a:off x="4572000" y="3916729"/>
            <a:ext cx="1315642" cy="3028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6619" name="AutoShape 17">
            <a:extLst>
              <a:ext uri="{FF2B5EF4-FFF2-40B4-BE49-F238E27FC236}">
                <a16:creationId xmlns:a16="http://schemas.microsoft.com/office/drawing/2014/main" id="{4AC8C7C2-417D-4BC8-9234-0AACA7C08CD7}"/>
              </a:ext>
            </a:extLst>
          </p:cNvPr>
          <p:cNvSpPr>
            <a:spLocks/>
          </p:cNvSpPr>
          <p:nvPr/>
        </p:nvSpPr>
        <p:spPr bwMode="auto">
          <a:xfrm>
            <a:off x="5964379" y="2313992"/>
            <a:ext cx="164306" cy="1219200"/>
          </a:xfrm>
          <a:prstGeom prst="leftBrace">
            <a:avLst>
              <a:gd name="adj1" fmla="val 61836"/>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Verdana" panose="020B0604030504040204" pitchFamily="34" charset="0"/>
              </a:defRPr>
            </a:lvl1pPr>
            <a:lvl2pPr marL="742950" indent="-285750">
              <a:defRPr sz="1500">
                <a:solidFill>
                  <a:schemeClr val="tx1"/>
                </a:solidFill>
                <a:latin typeface="Verdana" panose="020B0604030504040204" pitchFamily="34" charset="0"/>
              </a:defRPr>
            </a:lvl2pPr>
            <a:lvl3pPr marL="1143000" indent="-228600">
              <a:defRPr sz="1500">
                <a:solidFill>
                  <a:schemeClr val="tx1"/>
                </a:solidFill>
                <a:latin typeface="Verdana" panose="020B0604030504040204" pitchFamily="34" charset="0"/>
              </a:defRPr>
            </a:lvl3pPr>
            <a:lvl4pPr marL="1600200" indent="-228600">
              <a:defRPr sz="1500">
                <a:solidFill>
                  <a:schemeClr val="tx1"/>
                </a:solidFill>
                <a:latin typeface="Verdana" panose="020B0604030504040204" pitchFamily="34" charset="0"/>
              </a:defRPr>
            </a:lvl4pPr>
            <a:lvl5pPr marL="2057400" indent="-228600">
              <a:defRPr sz="1500">
                <a:solidFill>
                  <a:schemeClr val="tx1"/>
                </a:solidFill>
                <a:latin typeface="Verdana" panose="020B0604030504040204" pitchFamily="34" charset="0"/>
              </a:defRPr>
            </a:lvl5pPr>
            <a:lvl6pPr marL="2514600" indent="-228600" eaLnBrk="0" fontAlgn="base" hangingPunct="0">
              <a:spcBef>
                <a:spcPct val="0"/>
              </a:spcBef>
              <a:spcAft>
                <a:spcPct val="0"/>
              </a:spcAft>
              <a:defRPr sz="1500">
                <a:solidFill>
                  <a:schemeClr val="tx1"/>
                </a:solidFill>
                <a:latin typeface="Verdana" panose="020B0604030504040204" pitchFamily="34" charset="0"/>
              </a:defRPr>
            </a:lvl6pPr>
            <a:lvl7pPr marL="2971800" indent="-228600" eaLnBrk="0" fontAlgn="base" hangingPunct="0">
              <a:spcBef>
                <a:spcPct val="0"/>
              </a:spcBef>
              <a:spcAft>
                <a:spcPct val="0"/>
              </a:spcAft>
              <a:defRPr sz="1500">
                <a:solidFill>
                  <a:schemeClr val="tx1"/>
                </a:solidFill>
                <a:latin typeface="Verdana" panose="020B0604030504040204" pitchFamily="34" charset="0"/>
              </a:defRPr>
            </a:lvl7pPr>
            <a:lvl8pPr marL="3429000" indent="-228600" eaLnBrk="0" fontAlgn="base" hangingPunct="0">
              <a:spcBef>
                <a:spcPct val="0"/>
              </a:spcBef>
              <a:spcAft>
                <a:spcPct val="0"/>
              </a:spcAft>
              <a:defRPr sz="1500">
                <a:solidFill>
                  <a:schemeClr val="tx1"/>
                </a:solidFill>
                <a:latin typeface="Verdana" panose="020B0604030504040204" pitchFamily="34" charset="0"/>
              </a:defRPr>
            </a:lvl8pPr>
            <a:lvl9pPr marL="3886200" indent="-228600" eaLnBrk="0" fontAlgn="base" hangingPunct="0">
              <a:spcBef>
                <a:spcPct val="0"/>
              </a:spcBef>
              <a:spcAft>
                <a:spcPct val="0"/>
              </a:spcAft>
              <a:defRPr sz="1500">
                <a:solidFill>
                  <a:schemeClr val="tx1"/>
                </a:solidFill>
                <a:latin typeface="Verdana" panose="020B0604030504040204" pitchFamily="34" charset="0"/>
              </a:defRPr>
            </a:lvl9pPr>
          </a:lstStyle>
          <a:p>
            <a:pPr eaLnBrk="1" hangingPunct="1">
              <a:spcBef>
                <a:spcPct val="50000"/>
              </a:spcBef>
            </a:pPr>
            <a:endParaRPr lang="it-IT" altLang="it-IT" sz="1125"/>
          </a:p>
        </p:txBody>
      </p:sp>
      <p:sp>
        <p:nvSpPr>
          <p:cNvPr id="196620" name="AutoShape 18">
            <a:extLst>
              <a:ext uri="{FF2B5EF4-FFF2-40B4-BE49-F238E27FC236}">
                <a16:creationId xmlns:a16="http://schemas.microsoft.com/office/drawing/2014/main" id="{091DAB2F-9F1A-475C-AB27-2F22741D8D40}"/>
              </a:ext>
            </a:extLst>
          </p:cNvPr>
          <p:cNvSpPr>
            <a:spLocks/>
          </p:cNvSpPr>
          <p:nvPr/>
        </p:nvSpPr>
        <p:spPr bwMode="auto">
          <a:xfrm>
            <a:off x="5993608" y="4634461"/>
            <a:ext cx="164306" cy="992981"/>
          </a:xfrm>
          <a:prstGeom prst="leftBrace">
            <a:avLst>
              <a:gd name="adj1" fmla="val 50362"/>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Verdana" panose="020B0604030504040204" pitchFamily="34" charset="0"/>
              </a:defRPr>
            </a:lvl1pPr>
            <a:lvl2pPr marL="742950" indent="-285750">
              <a:defRPr sz="1500">
                <a:solidFill>
                  <a:schemeClr val="tx1"/>
                </a:solidFill>
                <a:latin typeface="Verdana" panose="020B0604030504040204" pitchFamily="34" charset="0"/>
              </a:defRPr>
            </a:lvl2pPr>
            <a:lvl3pPr marL="1143000" indent="-228600">
              <a:defRPr sz="1500">
                <a:solidFill>
                  <a:schemeClr val="tx1"/>
                </a:solidFill>
                <a:latin typeface="Verdana" panose="020B0604030504040204" pitchFamily="34" charset="0"/>
              </a:defRPr>
            </a:lvl3pPr>
            <a:lvl4pPr marL="1600200" indent="-228600">
              <a:defRPr sz="1500">
                <a:solidFill>
                  <a:schemeClr val="tx1"/>
                </a:solidFill>
                <a:latin typeface="Verdana" panose="020B0604030504040204" pitchFamily="34" charset="0"/>
              </a:defRPr>
            </a:lvl4pPr>
            <a:lvl5pPr marL="2057400" indent="-228600">
              <a:defRPr sz="1500">
                <a:solidFill>
                  <a:schemeClr val="tx1"/>
                </a:solidFill>
                <a:latin typeface="Verdana" panose="020B0604030504040204" pitchFamily="34" charset="0"/>
              </a:defRPr>
            </a:lvl5pPr>
            <a:lvl6pPr marL="2514600" indent="-228600" eaLnBrk="0" fontAlgn="base" hangingPunct="0">
              <a:spcBef>
                <a:spcPct val="0"/>
              </a:spcBef>
              <a:spcAft>
                <a:spcPct val="0"/>
              </a:spcAft>
              <a:defRPr sz="1500">
                <a:solidFill>
                  <a:schemeClr val="tx1"/>
                </a:solidFill>
                <a:latin typeface="Verdana" panose="020B0604030504040204" pitchFamily="34" charset="0"/>
              </a:defRPr>
            </a:lvl6pPr>
            <a:lvl7pPr marL="2971800" indent="-228600" eaLnBrk="0" fontAlgn="base" hangingPunct="0">
              <a:spcBef>
                <a:spcPct val="0"/>
              </a:spcBef>
              <a:spcAft>
                <a:spcPct val="0"/>
              </a:spcAft>
              <a:defRPr sz="1500">
                <a:solidFill>
                  <a:schemeClr val="tx1"/>
                </a:solidFill>
                <a:latin typeface="Verdana" panose="020B0604030504040204" pitchFamily="34" charset="0"/>
              </a:defRPr>
            </a:lvl7pPr>
            <a:lvl8pPr marL="3429000" indent="-228600" eaLnBrk="0" fontAlgn="base" hangingPunct="0">
              <a:spcBef>
                <a:spcPct val="0"/>
              </a:spcBef>
              <a:spcAft>
                <a:spcPct val="0"/>
              </a:spcAft>
              <a:defRPr sz="1500">
                <a:solidFill>
                  <a:schemeClr val="tx1"/>
                </a:solidFill>
                <a:latin typeface="Verdana" panose="020B0604030504040204" pitchFamily="34" charset="0"/>
              </a:defRPr>
            </a:lvl8pPr>
            <a:lvl9pPr marL="3886200" indent="-228600" eaLnBrk="0" fontAlgn="base" hangingPunct="0">
              <a:spcBef>
                <a:spcPct val="0"/>
              </a:spcBef>
              <a:spcAft>
                <a:spcPct val="0"/>
              </a:spcAft>
              <a:defRPr sz="1500">
                <a:solidFill>
                  <a:schemeClr val="tx1"/>
                </a:solidFill>
                <a:latin typeface="Verdana" panose="020B0604030504040204" pitchFamily="34" charset="0"/>
              </a:defRPr>
            </a:lvl9pPr>
          </a:lstStyle>
          <a:p>
            <a:pPr eaLnBrk="1" hangingPunct="1">
              <a:spcBef>
                <a:spcPct val="50000"/>
              </a:spcBef>
            </a:pPr>
            <a:endParaRPr lang="it-IT" altLang="it-IT" sz="1125"/>
          </a:p>
        </p:txBody>
      </p:sp>
      <p:sp>
        <p:nvSpPr>
          <p:cNvPr id="196621" name="AutoShape 19">
            <a:extLst>
              <a:ext uri="{FF2B5EF4-FFF2-40B4-BE49-F238E27FC236}">
                <a16:creationId xmlns:a16="http://schemas.microsoft.com/office/drawing/2014/main" id="{5677DA56-C8F8-4878-9304-4A7FA08555CE}"/>
              </a:ext>
            </a:extLst>
          </p:cNvPr>
          <p:cNvSpPr>
            <a:spLocks/>
          </p:cNvSpPr>
          <p:nvPr/>
        </p:nvSpPr>
        <p:spPr bwMode="auto">
          <a:xfrm>
            <a:off x="5976223" y="3804243"/>
            <a:ext cx="164306" cy="486965"/>
          </a:xfrm>
          <a:prstGeom prst="leftBrace">
            <a:avLst>
              <a:gd name="adj1" fmla="val 24698"/>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Verdana" panose="020B0604030504040204" pitchFamily="34" charset="0"/>
              </a:defRPr>
            </a:lvl1pPr>
            <a:lvl2pPr marL="742950" indent="-285750">
              <a:defRPr sz="1500">
                <a:solidFill>
                  <a:schemeClr val="tx1"/>
                </a:solidFill>
                <a:latin typeface="Verdana" panose="020B0604030504040204" pitchFamily="34" charset="0"/>
              </a:defRPr>
            </a:lvl2pPr>
            <a:lvl3pPr marL="1143000" indent="-228600">
              <a:defRPr sz="1500">
                <a:solidFill>
                  <a:schemeClr val="tx1"/>
                </a:solidFill>
                <a:latin typeface="Verdana" panose="020B0604030504040204" pitchFamily="34" charset="0"/>
              </a:defRPr>
            </a:lvl3pPr>
            <a:lvl4pPr marL="1600200" indent="-228600">
              <a:defRPr sz="1500">
                <a:solidFill>
                  <a:schemeClr val="tx1"/>
                </a:solidFill>
                <a:latin typeface="Verdana" panose="020B0604030504040204" pitchFamily="34" charset="0"/>
              </a:defRPr>
            </a:lvl4pPr>
            <a:lvl5pPr marL="2057400" indent="-228600">
              <a:defRPr sz="1500">
                <a:solidFill>
                  <a:schemeClr val="tx1"/>
                </a:solidFill>
                <a:latin typeface="Verdana" panose="020B0604030504040204" pitchFamily="34" charset="0"/>
              </a:defRPr>
            </a:lvl5pPr>
            <a:lvl6pPr marL="2514600" indent="-228600" eaLnBrk="0" fontAlgn="base" hangingPunct="0">
              <a:spcBef>
                <a:spcPct val="0"/>
              </a:spcBef>
              <a:spcAft>
                <a:spcPct val="0"/>
              </a:spcAft>
              <a:defRPr sz="1500">
                <a:solidFill>
                  <a:schemeClr val="tx1"/>
                </a:solidFill>
                <a:latin typeface="Verdana" panose="020B0604030504040204" pitchFamily="34" charset="0"/>
              </a:defRPr>
            </a:lvl6pPr>
            <a:lvl7pPr marL="2971800" indent="-228600" eaLnBrk="0" fontAlgn="base" hangingPunct="0">
              <a:spcBef>
                <a:spcPct val="0"/>
              </a:spcBef>
              <a:spcAft>
                <a:spcPct val="0"/>
              </a:spcAft>
              <a:defRPr sz="1500">
                <a:solidFill>
                  <a:schemeClr val="tx1"/>
                </a:solidFill>
                <a:latin typeface="Verdana" panose="020B0604030504040204" pitchFamily="34" charset="0"/>
              </a:defRPr>
            </a:lvl7pPr>
            <a:lvl8pPr marL="3429000" indent="-228600" eaLnBrk="0" fontAlgn="base" hangingPunct="0">
              <a:spcBef>
                <a:spcPct val="0"/>
              </a:spcBef>
              <a:spcAft>
                <a:spcPct val="0"/>
              </a:spcAft>
              <a:defRPr sz="1500">
                <a:solidFill>
                  <a:schemeClr val="tx1"/>
                </a:solidFill>
                <a:latin typeface="Verdana" panose="020B0604030504040204" pitchFamily="34" charset="0"/>
              </a:defRPr>
            </a:lvl8pPr>
            <a:lvl9pPr marL="3886200" indent="-228600" eaLnBrk="0" fontAlgn="base" hangingPunct="0">
              <a:spcBef>
                <a:spcPct val="0"/>
              </a:spcBef>
              <a:spcAft>
                <a:spcPct val="0"/>
              </a:spcAft>
              <a:defRPr sz="1500">
                <a:solidFill>
                  <a:schemeClr val="tx1"/>
                </a:solidFill>
                <a:latin typeface="Verdana" panose="020B0604030504040204" pitchFamily="34" charset="0"/>
              </a:defRPr>
            </a:lvl9pPr>
          </a:lstStyle>
          <a:p>
            <a:pPr eaLnBrk="1" hangingPunct="1">
              <a:spcBef>
                <a:spcPct val="50000"/>
              </a:spcBef>
            </a:pPr>
            <a:endParaRPr lang="it-IT" altLang="it-IT" sz="1125"/>
          </a:p>
        </p:txBody>
      </p:sp>
      <p:sp>
        <p:nvSpPr>
          <p:cNvPr id="196623" name="Line 309">
            <a:extLst>
              <a:ext uri="{FF2B5EF4-FFF2-40B4-BE49-F238E27FC236}">
                <a16:creationId xmlns:a16="http://schemas.microsoft.com/office/drawing/2014/main" id="{BB24409F-A834-472B-BB3C-3ADCE1646308}"/>
              </a:ext>
            </a:extLst>
          </p:cNvPr>
          <p:cNvSpPr>
            <a:spLocks noChangeShapeType="1"/>
          </p:cNvSpPr>
          <p:nvPr/>
        </p:nvSpPr>
        <p:spPr bwMode="auto">
          <a:xfrm>
            <a:off x="4152900" y="3253979"/>
            <a:ext cx="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 name="CasellaDiTesto 16">
            <a:extLst>
              <a:ext uri="{FF2B5EF4-FFF2-40B4-BE49-F238E27FC236}">
                <a16:creationId xmlns:a16="http://schemas.microsoft.com/office/drawing/2014/main" id="{82A03EE8-D472-4986-B473-4D5F60B04BED}"/>
              </a:ext>
            </a:extLst>
          </p:cNvPr>
          <p:cNvSpPr txBox="1"/>
          <p:nvPr/>
        </p:nvSpPr>
        <p:spPr>
          <a:xfrm>
            <a:off x="282948" y="2013713"/>
            <a:ext cx="3458391" cy="3859518"/>
          </a:xfrm>
          <a:prstGeom prst="rect">
            <a:avLst/>
          </a:prstGeom>
          <a:noFill/>
        </p:spPr>
        <p:txBody>
          <a:bodyPr wrap="square">
            <a:spAutoFit/>
          </a:bodyPr>
          <a:lstStyle/>
          <a:p>
            <a:pPr>
              <a:spcAft>
                <a:spcPct val="5000"/>
              </a:spcAft>
              <a:buFontTx/>
              <a:buChar char="•"/>
            </a:pPr>
            <a:r>
              <a:rPr lang="it-IT" altLang="it-IT" dirty="0">
                <a:latin typeface="+mj-lt"/>
                <a:cs typeface="Arial" panose="020B0604020202020204" pitchFamily="34" charset="0"/>
              </a:rPr>
              <a:t>Amaranto (</a:t>
            </a:r>
            <a:r>
              <a:rPr lang="it-IT" altLang="it-IT" dirty="0" err="1">
                <a:latin typeface="+mj-lt"/>
                <a:cs typeface="Arial" panose="020B0604020202020204" pitchFamily="34" charset="0"/>
              </a:rPr>
              <a:t>pseudocereale</a:t>
            </a:r>
            <a:r>
              <a:rPr lang="it-IT" altLang="it-IT" dirty="0">
                <a:latin typeface="+mj-lt"/>
                <a:cs typeface="Arial" panose="020B0604020202020204" pitchFamily="34" charset="0"/>
              </a:rPr>
              <a:t>)</a:t>
            </a:r>
          </a:p>
          <a:p>
            <a:pPr>
              <a:spcAft>
                <a:spcPct val="5000"/>
              </a:spcAft>
              <a:buFontTx/>
              <a:buChar char="•"/>
            </a:pPr>
            <a:r>
              <a:rPr lang="it-IT" altLang="it-IT" dirty="0">
                <a:latin typeface="+mj-lt"/>
                <a:cs typeface="Arial" panose="020B0604020202020204" pitchFamily="34" charset="0"/>
              </a:rPr>
              <a:t>Avena</a:t>
            </a:r>
          </a:p>
          <a:p>
            <a:pPr>
              <a:spcAft>
                <a:spcPct val="5000"/>
              </a:spcAft>
              <a:buFontTx/>
              <a:buChar char="•"/>
            </a:pPr>
            <a:r>
              <a:rPr lang="it-IT" altLang="it-IT" dirty="0">
                <a:latin typeface="+mj-lt"/>
                <a:cs typeface="Arial" panose="020B0604020202020204" pitchFamily="34" charset="0"/>
              </a:rPr>
              <a:t>Chia (</a:t>
            </a:r>
            <a:r>
              <a:rPr lang="it-IT" altLang="it-IT" dirty="0" err="1">
                <a:latin typeface="+mj-lt"/>
                <a:cs typeface="Arial" panose="020B0604020202020204" pitchFamily="34" charset="0"/>
              </a:rPr>
              <a:t>pseudocereale</a:t>
            </a:r>
            <a:r>
              <a:rPr lang="it-IT" altLang="it-IT" dirty="0">
                <a:latin typeface="+mj-lt"/>
                <a:cs typeface="Arial" panose="020B0604020202020204" pitchFamily="34" charset="0"/>
              </a:rPr>
              <a:t>)</a:t>
            </a:r>
          </a:p>
          <a:p>
            <a:pPr>
              <a:spcAft>
                <a:spcPct val="5000"/>
              </a:spcAft>
              <a:buFontTx/>
              <a:buChar char="•"/>
            </a:pPr>
            <a:r>
              <a:rPr lang="it-IT" altLang="it-IT" dirty="0">
                <a:latin typeface="+mj-lt"/>
                <a:cs typeface="Arial" panose="020B0604020202020204" pitchFamily="34" charset="0"/>
              </a:rPr>
              <a:t>Farro</a:t>
            </a:r>
          </a:p>
          <a:p>
            <a:pPr>
              <a:spcAft>
                <a:spcPct val="5000"/>
              </a:spcAft>
              <a:buFontTx/>
              <a:buChar char="•"/>
            </a:pPr>
            <a:r>
              <a:rPr lang="it-IT" altLang="it-IT" dirty="0">
                <a:latin typeface="+mj-lt"/>
                <a:cs typeface="Arial" panose="020B0604020202020204" pitchFamily="34" charset="0"/>
              </a:rPr>
              <a:t>Frumento</a:t>
            </a:r>
          </a:p>
          <a:p>
            <a:pPr>
              <a:spcAft>
                <a:spcPct val="5000"/>
              </a:spcAft>
              <a:buFontTx/>
              <a:buChar char="•"/>
            </a:pPr>
            <a:r>
              <a:rPr lang="it-IT" altLang="it-IT" dirty="0">
                <a:latin typeface="+mj-lt"/>
                <a:cs typeface="Arial" panose="020B0604020202020204" pitchFamily="34" charset="0"/>
              </a:rPr>
              <a:t>Grano saraceno (</a:t>
            </a:r>
            <a:r>
              <a:rPr lang="it-IT" altLang="it-IT" dirty="0" err="1">
                <a:latin typeface="+mj-lt"/>
                <a:cs typeface="Arial" panose="020B0604020202020204" pitchFamily="34" charset="0"/>
              </a:rPr>
              <a:t>pseudocereale</a:t>
            </a:r>
            <a:r>
              <a:rPr lang="it-IT" altLang="it-IT" dirty="0">
                <a:latin typeface="+mj-lt"/>
                <a:cs typeface="Arial" panose="020B0604020202020204" pitchFamily="34" charset="0"/>
              </a:rPr>
              <a:t>)</a:t>
            </a:r>
          </a:p>
          <a:p>
            <a:pPr>
              <a:spcAft>
                <a:spcPct val="5000"/>
              </a:spcAft>
              <a:buFontTx/>
              <a:buChar char="•"/>
            </a:pPr>
            <a:r>
              <a:rPr lang="it-IT" altLang="it-IT" dirty="0">
                <a:latin typeface="+mj-lt"/>
                <a:cs typeface="Arial" panose="020B0604020202020204" pitchFamily="34" charset="0"/>
              </a:rPr>
              <a:t>Kamut</a:t>
            </a:r>
          </a:p>
          <a:p>
            <a:pPr>
              <a:spcAft>
                <a:spcPct val="5000"/>
              </a:spcAft>
              <a:buFontTx/>
              <a:buChar char="•"/>
            </a:pPr>
            <a:r>
              <a:rPr lang="it-IT" altLang="it-IT" dirty="0">
                <a:latin typeface="+mj-lt"/>
                <a:cs typeface="Arial" panose="020B0604020202020204" pitchFamily="34" charset="0"/>
              </a:rPr>
              <a:t>Mais</a:t>
            </a:r>
          </a:p>
          <a:p>
            <a:pPr>
              <a:spcAft>
                <a:spcPct val="5000"/>
              </a:spcAft>
              <a:buFontTx/>
              <a:buChar char="•"/>
            </a:pPr>
            <a:r>
              <a:rPr lang="it-IT" altLang="it-IT" dirty="0">
                <a:latin typeface="+mj-lt"/>
                <a:cs typeface="Arial" panose="020B0604020202020204" pitchFamily="34" charset="0"/>
              </a:rPr>
              <a:t>Miglio</a:t>
            </a:r>
          </a:p>
          <a:p>
            <a:pPr>
              <a:spcAft>
                <a:spcPct val="5000"/>
              </a:spcAft>
              <a:buFontTx/>
              <a:buChar char="•"/>
            </a:pPr>
            <a:r>
              <a:rPr lang="it-IT" altLang="it-IT" dirty="0">
                <a:latin typeface="+mj-lt"/>
                <a:cs typeface="Arial" panose="020B0604020202020204" pitchFamily="34" charset="0"/>
              </a:rPr>
              <a:t>Orzo</a:t>
            </a:r>
          </a:p>
          <a:p>
            <a:pPr>
              <a:spcAft>
                <a:spcPct val="5000"/>
              </a:spcAft>
              <a:buFontTx/>
              <a:buChar char="•"/>
            </a:pPr>
            <a:r>
              <a:rPr lang="it-IT" altLang="it-IT" dirty="0" err="1">
                <a:latin typeface="+mj-lt"/>
                <a:cs typeface="Arial" panose="020B0604020202020204" pitchFamily="34" charset="0"/>
              </a:rPr>
              <a:t>Quinoa</a:t>
            </a:r>
            <a:r>
              <a:rPr lang="it-IT" altLang="it-IT" dirty="0">
                <a:latin typeface="+mj-lt"/>
                <a:cs typeface="Arial" panose="020B0604020202020204" pitchFamily="34" charset="0"/>
              </a:rPr>
              <a:t> (</a:t>
            </a:r>
            <a:r>
              <a:rPr lang="it-IT" altLang="it-IT" dirty="0" err="1">
                <a:latin typeface="+mj-lt"/>
                <a:cs typeface="Arial" panose="020B0604020202020204" pitchFamily="34" charset="0"/>
              </a:rPr>
              <a:t>pseudocereale</a:t>
            </a:r>
            <a:r>
              <a:rPr lang="it-IT" altLang="it-IT" dirty="0">
                <a:latin typeface="+mj-lt"/>
                <a:cs typeface="Arial" panose="020B0604020202020204" pitchFamily="34" charset="0"/>
              </a:rPr>
              <a:t>)</a:t>
            </a:r>
          </a:p>
          <a:p>
            <a:pPr>
              <a:spcAft>
                <a:spcPct val="5000"/>
              </a:spcAft>
              <a:buFontTx/>
              <a:buChar char="•"/>
            </a:pPr>
            <a:r>
              <a:rPr lang="it-IT" altLang="it-IT" dirty="0">
                <a:latin typeface="+mj-lt"/>
                <a:cs typeface="Arial" panose="020B0604020202020204" pitchFamily="34" charset="0"/>
              </a:rPr>
              <a:t>Riso selvatico, integrale</a:t>
            </a:r>
          </a:p>
          <a:p>
            <a:pPr>
              <a:spcAft>
                <a:spcPct val="5000"/>
              </a:spcAft>
              <a:buFontTx/>
              <a:buChar char="•"/>
            </a:pPr>
            <a:r>
              <a:rPr lang="it-IT" altLang="it-IT" dirty="0">
                <a:latin typeface="+mj-lt"/>
                <a:cs typeface="Arial" panose="020B0604020202020204" pitchFamily="34" charset="0"/>
              </a:rPr>
              <a:t>Segale</a:t>
            </a:r>
            <a:endParaRPr lang="en-US" altLang="it-IT" dirty="0">
              <a:latin typeface="+mj-lt"/>
              <a:cs typeface="Arial" panose="020B0604020202020204" pitchFamily="34" charset="0"/>
            </a:endParaRPr>
          </a:p>
        </p:txBody>
      </p:sp>
      <p:sp>
        <p:nvSpPr>
          <p:cNvPr id="15" name="CasellaDiTesto 6">
            <a:extLst>
              <a:ext uri="{FF2B5EF4-FFF2-40B4-BE49-F238E27FC236}">
                <a16:creationId xmlns:a16="http://schemas.microsoft.com/office/drawing/2014/main" id="{CD693C9D-7D7E-42E9-94BA-94CEFCA144F0}"/>
              </a:ext>
            </a:extLst>
          </p:cNvPr>
          <p:cNvSpPr txBox="1">
            <a:spLocks noChangeArrowheads="1"/>
          </p:cNvSpPr>
          <p:nvPr/>
        </p:nvSpPr>
        <p:spPr bwMode="auto">
          <a:xfrm>
            <a:off x="6903242" y="3822158"/>
            <a:ext cx="207040" cy="55983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it-IT" altLang="it-IT" sz="3038" dirty="0">
                <a:latin typeface="Arial" panose="020B0604020202020204" pitchFamily="34" charset="0"/>
                <a:ea typeface="MS PGothic" panose="020B0600070205080204" pitchFamily="34" charset="-128"/>
                <a:cs typeface="Arial" panose="020B0604020202020204" pitchFamily="34" charset="0"/>
              </a:rPr>
              <a:t>]</a:t>
            </a:r>
            <a:endParaRPr lang="it-IT" altLang="it-IT" sz="3038" dirty="0">
              <a:ea typeface="MS PGothic" panose="020B0600070205080204" pitchFamily="34" charset="-128"/>
              <a:cs typeface="Arial" panose="020B0604020202020204" pitchFamily="34" charset="0"/>
            </a:endParaRPr>
          </a:p>
        </p:txBody>
      </p:sp>
      <p:sp>
        <p:nvSpPr>
          <p:cNvPr id="18" name="CasellaDiTesto 17">
            <a:extLst>
              <a:ext uri="{FF2B5EF4-FFF2-40B4-BE49-F238E27FC236}">
                <a16:creationId xmlns:a16="http://schemas.microsoft.com/office/drawing/2014/main" id="{074DCA8D-B808-466B-A695-E74FED9669D3}"/>
              </a:ext>
            </a:extLst>
          </p:cNvPr>
          <p:cNvSpPr txBox="1"/>
          <p:nvPr/>
        </p:nvSpPr>
        <p:spPr>
          <a:xfrm>
            <a:off x="7110281" y="3986708"/>
            <a:ext cx="4408947" cy="369332"/>
          </a:xfrm>
          <a:prstGeom prst="rect">
            <a:avLst/>
          </a:prstGeom>
          <a:noFill/>
        </p:spPr>
        <p:txBody>
          <a:bodyPr wrap="square">
            <a:spAutoFit/>
          </a:bodyPr>
          <a:lstStyle/>
          <a:p>
            <a:r>
              <a:rPr lang="it-IT" altLang="it-IT" b="1" dirty="0">
                <a:latin typeface="+mj-lt"/>
                <a:ea typeface="MS PGothic" panose="020B0600070205080204" pitchFamily="34" charset="-128"/>
                <a:cs typeface="Arial" panose="020B0604020202020204" pitchFamily="34" charset="0"/>
              </a:rPr>
              <a:t>Cereali raffinati</a:t>
            </a:r>
          </a:p>
        </p:txBody>
      </p:sp>
      <p:pic>
        <p:nvPicPr>
          <p:cNvPr id="2" name="Picture 2" descr="Cereali integrali e malattie cardiovascolari">
            <a:extLst>
              <a:ext uri="{FF2B5EF4-FFF2-40B4-BE49-F238E27FC236}">
                <a16:creationId xmlns:a16="http://schemas.microsoft.com/office/drawing/2014/main" id="{6ED2417B-FD1D-1019-C6B1-9DCE049D9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046" y="4742506"/>
            <a:ext cx="2118830" cy="10627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2ACD75-8E7C-4EF8-6378-31A36537C489}"/>
              </a:ext>
            </a:extLst>
          </p:cNvPr>
          <p:cNvSpPr>
            <a:spLocks noGrp="1"/>
          </p:cNvSpPr>
          <p:nvPr>
            <p:ph type="ctrTitle"/>
          </p:nvPr>
        </p:nvSpPr>
        <p:spPr>
          <a:xfrm>
            <a:off x="1371600" y="2130427"/>
            <a:ext cx="5942377" cy="1470025"/>
          </a:xfrm>
        </p:spPr>
        <p:txBody>
          <a:bodyPr/>
          <a:lstStyle/>
          <a:p>
            <a:endParaRPr lang="it-IT"/>
          </a:p>
        </p:txBody>
      </p:sp>
      <p:sp>
        <p:nvSpPr>
          <p:cNvPr id="3" name="Sottotitolo 2">
            <a:extLst>
              <a:ext uri="{FF2B5EF4-FFF2-40B4-BE49-F238E27FC236}">
                <a16:creationId xmlns:a16="http://schemas.microsoft.com/office/drawing/2014/main" id="{A4780C46-E13D-7EBB-02E5-3662AFC7E5CE}"/>
              </a:ext>
            </a:extLst>
          </p:cNvPr>
          <p:cNvSpPr>
            <a:spLocks noGrp="1"/>
          </p:cNvSpPr>
          <p:nvPr>
            <p:ph type="subTitle" idx="1"/>
          </p:nvPr>
        </p:nvSpPr>
        <p:spPr>
          <a:xfrm>
            <a:off x="1371599" y="3989070"/>
            <a:ext cx="5942378" cy="1752600"/>
          </a:xfrm>
        </p:spPr>
        <p:txBody>
          <a:bodyPr/>
          <a:lstStyle/>
          <a:p>
            <a:endParaRPr lang="it-IT" dirty="0"/>
          </a:p>
        </p:txBody>
      </p:sp>
      <p:pic>
        <p:nvPicPr>
          <p:cNvPr id="4" name="Immagine 3">
            <a:extLst>
              <a:ext uri="{FF2B5EF4-FFF2-40B4-BE49-F238E27FC236}">
                <a16:creationId xmlns:a16="http://schemas.microsoft.com/office/drawing/2014/main" id="{E3194E9F-0C96-5757-3F7D-12A3BEE14D1F}"/>
              </a:ext>
            </a:extLst>
          </p:cNvPr>
          <p:cNvPicPr>
            <a:picLocks noChangeAspect="1"/>
          </p:cNvPicPr>
          <p:nvPr/>
        </p:nvPicPr>
        <p:blipFill>
          <a:blip r:embed="rId2"/>
          <a:stretch>
            <a:fillRect/>
          </a:stretch>
        </p:blipFill>
        <p:spPr>
          <a:xfrm>
            <a:off x="1371599" y="1094186"/>
            <a:ext cx="5942377" cy="5012532"/>
          </a:xfrm>
          <a:prstGeom prst="rect">
            <a:avLst/>
          </a:prstGeom>
        </p:spPr>
      </p:pic>
    </p:spTree>
    <p:extLst>
      <p:ext uri="{BB962C8B-B14F-4D97-AF65-F5344CB8AC3E}">
        <p14:creationId xmlns:p14="http://schemas.microsoft.com/office/powerpoint/2010/main" val="980343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2">
            <a:extLst>
              <a:ext uri="{FF2B5EF4-FFF2-40B4-BE49-F238E27FC236}">
                <a16:creationId xmlns:a16="http://schemas.microsoft.com/office/drawing/2014/main" id="{87AB3B7F-48AB-6CB4-B332-93FDF92604CC}"/>
              </a:ext>
            </a:extLst>
          </p:cNvPr>
          <p:cNvSpPr>
            <a:spLocks noGrp="1"/>
          </p:cNvSpPr>
          <p:nvPr>
            <p:ph type="title"/>
          </p:nvPr>
        </p:nvSpPr>
        <p:spPr>
          <a:xfrm>
            <a:off x="457200" y="374650"/>
            <a:ext cx="8229600" cy="1143000"/>
          </a:xfrm>
        </p:spPr>
        <p:txBody>
          <a:bodyPr/>
          <a:lstStyle/>
          <a:p>
            <a:r>
              <a:rPr lang="it-IT" altLang="it-IT" sz="4000">
                <a:solidFill>
                  <a:srgbClr val="FFFF00"/>
                </a:solidFill>
              </a:rPr>
              <a:t>Importanza del fumo come fattore di rischio cardiovascolare</a:t>
            </a:r>
            <a:br>
              <a:rPr lang="it-IT" altLang="it-IT"/>
            </a:br>
            <a:endParaRPr lang="en-US" altLang="it-IT"/>
          </a:p>
        </p:txBody>
      </p:sp>
      <p:sp>
        <p:nvSpPr>
          <p:cNvPr id="4" name="Segnaposto contenuto 3">
            <a:extLst>
              <a:ext uri="{FF2B5EF4-FFF2-40B4-BE49-F238E27FC236}">
                <a16:creationId xmlns:a16="http://schemas.microsoft.com/office/drawing/2014/main" id="{52C7B48D-739C-F4B3-5E15-1EFBDBE1F993}"/>
              </a:ext>
            </a:extLst>
          </p:cNvPr>
          <p:cNvSpPr>
            <a:spLocks noGrp="1"/>
          </p:cNvSpPr>
          <p:nvPr>
            <p:ph idx="1"/>
          </p:nvPr>
        </p:nvSpPr>
        <p:spPr>
          <a:xfrm>
            <a:off x="511175" y="1417638"/>
            <a:ext cx="8229600" cy="4525962"/>
          </a:xfrm>
        </p:spPr>
        <p:txBody>
          <a:bodyPr/>
          <a:lstStyle/>
          <a:p>
            <a:pPr marL="0" indent="0">
              <a:buFont typeface="Arial" panose="020B0604020202020204" pitchFamily="34" charset="0"/>
              <a:buNone/>
              <a:defRPr/>
            </a:pPr>
            <a:r>
              <a:rPr lang="it-IT" sz="1800" dirty="0"/>
              <a:t>Gli elementi dannosi della sigaretta sono riconducibili a quattro grandi categorie:</a:t>
            </a:r>
          </a:p>
          <a:p>
            <a:pPr>
              <a:defRPr/>
            </a:pPr>
            <a:r>
              <a:rPr lang="it-IT" sz="1800" dirty="0"/>
              <a:t>1. il catrame (formato da una quantità enorme di vari idrocarburi cancerogeni), che costituisce la parte solida del fumo (corpuscoli che si depositano nelle vie aeree superiori e inferiori);</a:t>
            </a:r>
          </a:p>
          <a:p>
            <a:pPr>
              <a:defRPr/>
            </a:pPr>
            <a:r>
              <a:rPr lang="it-IT" sz="1800" dirty="0"/>
              <a:t>2. il monossido di carbonio (identico al gas asfissiante rilasciato dalle stufe e prodotto dalla combustione del tabacco), che si lega all’emoglobina formando carbossiemoglobina e sottraendo un importante veicolo di ossigeno nel sangue;</a:t>
            </a:r>
          </a:p>
          <a:p>
            <a:pPr>
              <a:defRPr/>
            </a:pPr>
            <a:r>
              <a:rPr lang="it-IT" sz="1800" dirty="0"/>
              <a:t>3. gli irritanti (come acido cianidrico, acetaldeide, formaldeide, ossido di azoto, ammoniaca, acroleina), che danneggiano la funzione delle mucose dell’apparato respiratorio e provocano infezioni, bronchite cronica ed enfisema;</a:t>
            </a:r>
          </a:p>
          <a:p>
            <a:pPr>
              <a:defRPr/>
            </a:pPr>
            <a:r>
              <a:rPr lang="it-IT" sz="1800" dirty="0"/>
              <a:t>4. la nicotina (un alcaloide), una droga che provoca dipendenza e che ha una serie impressionante di effetti cardiocircolatori negativi (tra i quali tachicardia, ipertensione, vasocostrizione e pericolose aritmie).</a:t>
            </a:r>
          </a:p>
          <a:p>
            <a:pPr>
              <a:defRPr/>
            </a:pPr>
            <a:r>
              <a:rPr lang="it-IT" sz="1800" dirty="0"/>
              <a:t>Il fumo di sigaretta viene prodotto in seguito alla combustione di tabacco e carta a 900 gradi. Durante tale fenomeno vengono rilasciate oltre 4.000 sostanze chimiche differenti, tra le quali moltissime sono cancerogene (idrocarburi aromatici policiclici, nitrosami ne, benzopirene, </a:t>
            </a:r>
            <a:r>
              <a:rPr lang="it-IT" sz="1800" dirty="0" err="1"/>
              <a:t>benzoantracene</a:t>
            </a:r>
            <a:r>
              <a:rPr lang="it-IT" sz="1800" dirty="0"/>
              <a:t>, acrilonitrile, 4-aminobifenile ecc.).</a:t>
            </a:r>
            <a:endParaRPr lang="en-US" sz="1800" dirty="0"/>
          </a:p>
        </p:txBody>
      </p:sp>
      <p:sp>
        <p:nvSpPr>
          <p:cNvPr id="41988" name="CasellaDiTesto 4">
            <a:extLst>
              <a:ext uri="{FF2B5EF4-FFF2-40B4-BE49-F238E27FC236}">
                <a16:creationId xmlns:a16="http://schemas.microsoft.com/office/drawing/2014/main" id="{F44C5CFC-F443-233D-1FD7-E70675425A73}"/>
              </a:ext>
            </a:extLst>
          </p:cNvPr>
          <p:cNvSpPr txBox="1">
            <a:spLocks noChangeArrowheads="1"/>
          </p:cNvSpPr>
          <p:nvPr/>
        </p:nvSpPr>
        <p:spPr bwMode="auto">
          <a:xfrm>
            <a:off x="7046913" y="6581775"/>
            <a:ext cx="279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sz="1200"/>
              <a:t>Documento SIPREC 2011</a:t>
            </a:r>
            <a:endParaRPr lang="en-US" altLang="it-IT" sz="1200"/>
          </a:p>
        </p:txBody>
      </p:sp>
    </p:spTree>
    <p:extLst>
      <p:ext uri="{BB962C8B-B14F-4D97-AF65-F5344CB8AC3E}">
        <p14:creationId xmlns:p14="http://schemas.microsoft.com/office/powerpoint/2010/main" val="202579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6">
            <a:extLst>
              <a:ext uri="{FF2B5EF4-FFF2-40B4-BE49-F238E27FC236}">
                <a16:creationId xmlns:a16="http://schemas.microsoft.com/office/drawing/2014/main" id="{A39C1806-8098-4E83-66B5-6989B5BFDA19}"/>
              </a:ext>
            </a:extLst>
          </p:cNvPr>
          <p:cNvCxnSpPr/>
          <p:nvPr/>
        </p:nvCxnSpPr>
        <p:spPr>
          <a:xfrm>
            <a:off x="3352800" y="609600"/>
            <a:ext cx="0" cy="5638800"/>
          </a:xfrm>
          <a:prstGeom prst="line">
            <a:avLst/>
          </a:prstGeom>
          <a:ln>
            <a:solidFill>
              <a:schemeClr val="tx1"/>
            </a:solidFill>
            <a:prstDash val="dash"/>
          </a:ln>
        </p:spPr>
        <p:style>
          <a:lnRef idx="2">
            <a:schemeClr val="dk1"/>
          </a:lnRef>
          <a:fillRef idx="0">
            <a:schemeClr val="dk1"/>
          </a:fillRef>
          <a:effectRef idx="1">
            <a:schemeClr val="dk1"/>
          </a:effectRef>
          <a:fontRef idx="minor">
            <a:schemeClr val="tx1"/>
          </a:fontRef>
        </p:style>
      </p:cxnSp>
      <p:cxnSp>
        <p:nvCxnSpPr>
          <p:cNvPr id="8" name="Connettore 1 7">
            <a:extLst>
              <a:ext uri="{FF2B5EF4-FFF2-40B4-BE49-F238E27FC236}">
                <a16:creationId xmlns:a16="http://schemas.microsoft.com/office/drawing/2014/main" id="{3F6D3446-E721-1218-DFEE-18CFDA6D4F9A}"/>
              </a:ext>
            </a:extLst>
          </p:cNvPr>
          <p:cNvCxnSpPr/>
          <p:nvPr/>
        </p:nvCxnSpPr>
        <p:spPr>
          <a:xfrm flipH="1">
            <a:off x="2590800" y="6248400"/>
            <a:ext cx="5181600" cy="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11" name="Connettore 1 10">
            <a:extLst>
              <a:ext uri="{FF2B5EF4-FFF2-40B4-BE49-F238E27FC236}">
                <a16:creationId xmlns:a16="http://schemas.microsoft.com/office/drawing/2014/main" id="{687E40A1-FD8F-D2BE-A69C-4F93C6834455}"/>
              </a:ext>
            </a:extLst>
          </p:cNvPr>
          <p:cNvCxnSpPr/>
          <p:nvPr/>
        </p:nvCxnSpPr>
        <p:spPr>
          <a:xfrm>
            <a:off x="3352800" y="6172200"/>
            <a:ext cx="0" cy="22860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12" name="Connettore 1 11">
            <a:extLst>
              <a:ext uri="{FF2B5EF4-FFF2-40B4-BE49-F238E27FC236}">
                <a16:creationId xmlns:a16="http://schemas.microsoft.com/office/drawing/2014/main" id="{B9A7DD5E-F58D-4ECD-5E79-D1920EF79370}"/>
              </a:ext>
            </a:extLst>
          </p:cNvPr>
          <p:cNvCxnSpPr/>
          <p:nvPr/>
        </p:nvCxnSpPr>
        <p:spPr>
          <a:xfrm>
            <a:off x="4114800" y="6172200"/>
            <a:ext cx="0" cy="22860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15" name="Connettore 1 14">
            <a:extLst>
              <a:ext uri="{FF2B5EF4-FFF2-40B4-BE49-F238E27FC236}">
                <a16:creationId xmlns:a16="http://schemas.microsoft.com/office/drawing/2014/main" id="{244F43E6-E529-746A-3FED-C114ABCE738F}"/>
              </a:ext>
            </a:extLst>
          </p:cNvPr>
          <p:cNvCxnSpPr/>
          <p:nvPr/>
        </p:nvCxnSpPr>
        <p:spPr>
          <a:xfrm>
            <a:off x="4876800" y="6172200"/>
            <a:ext cx="0" cy="22860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17" name="Connettore 1 16">
            <a:extLst>
              <a:ext uri="{FF2B5EF4-FFF2-40B4-BE49-F238E27FC236}">
                <a16:creationId xmlns:a16="http://schemas.microsoft.com/office/drawing/2014/main" id="{D4541BA1-DFA6-3D75-6938-B8CCE85B3223}"/>
              </a:ext>
            </a:extLst>
          </p:cNvPr>
          <p:cNvCxnSpPr/>
          <p:nvPr/>
        </p:nvCxnSpPr>
        <p:spPr>
          <a:xfrm>
            <a:off x="5638800" y="6172200"/>
            <a:ext cx="0" cy="22860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18" name="Connettore 1 17">
            <a:extLst>
              <a:ext uri="{FF2B5EF4-FFF2-40B4-BE49-F238E27FC236}">
                <a16:creationId xmlns:a16="http://schemas.microsoft.com/office/drawing/2014/main" id="{0CF83824-C4C8-B768-A5B9-A79957AB97BF}"/>
              </a:ext>
            </a:extLst>
          </p:cNvPr>
          <p:cNvCxnSpPr/>
          <p:nvPr/>
        </p:nvCxnSpPr>
        <p:spPr>
          <a:xfrm>
            <a:off x="7162800" y="6172200"/>
            <a:ext cx="0" cy="22860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19" name="Connettore 1 18">
            <a:extLst>
              <a:ext uri="{FF2B5EF4-FFF2-40B4-BE49-F238E27FC236}">
                <a16:creationId xmlns:a16="http://schemas.microsoft.com/office/drawing/2014/main" id="{6CAB0121-5E5D-89C3-C28A-BCD80F748DC9}"/>
              </a:ext>
            </a:extLst>
          </p:cNvPr>
          <p:cNvCxnSpPr/>
          <p:nvPr/>
        </p:nvCxnSpPr>
        <p:spPr>
          <a:xfrm>
            <a:off x="6400800" y="6172200"/>
            <a:ext cx="0" cy="22860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sp>
        <p:nvSpPr>
          <p:cNvPr id="21" name="Rettangolo 20">
            <a:extLst>
              <a:ext uri="{FF2B5EF4-FFF2-40B4-BE49-F238E27FC236}">
                <a16:creationId xmlns:a16="http://schemas.microsoft.com/office/drawing/2014/main" id="{EBC40A6D-06BE-AFC2-3750-FB402CC0D50A}"/>
              </a:ext>
            </a:extLst>
          </p:cNvPr>
          <p:cNvSpPr/>
          <p:nvPr/>
        </p:nvSpPr>
        <p:spPr>
          <a:xfrm>
            <a:off x="3352800" y="5486400"/>
            <a:ext cx="685800" cy="6096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defRPr/>
            </a:pPr>
            <a:endParaRPr lang="it-IT"/>
          </a:p>
        </p:txBody>
      </p:sp>
      <p:cxnSp>
        <p:nvCxnSpPr>
          <p:cNvPr id="23" name="Connettore 1 22">
            <a:extLst>
              <a:ext uri="{FF2B5EF4-FFF2-40B4-BE49-F238E27FC236}">
                <a16:creationId xmlns:a16="http://schemas.microsoft.com/office/drawing/2014/main" id="{371985FB-F912-B686-4CB2-735D905CA0F7}"/>
              </a:ext>
            </a:extLst>
          </p:cNvPr>
          <p:cNvCxnSpPr/>
          <p:nvPr/>
        </p:nvCxnSpPr>
        <p:spPr>
          <a:xfrm flipV="1">
            <a:off x="2590800" y="609600"/>
            <a:ext cx="0" cy="571500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sp>
        <p:nvSpPr>
          <p:cNvPr id="25" name="Rettangolo 24">
            <a:extLst>
              <a:ext uri="{FF2B5EF4-FFF2-40B4-BE49-F238E27FC236}">
                <a16:creationId xmlns:a16="http://schemas.microsoft.com/office/drawing/2014/main" id="{28816CD4-FB15-F063-30A1-536799424741}"/>
              </a:ext>
            </a:extLst>
          </p:cNvPr>
          <p:cNvSpPr/>
          <p:nvPr/>
        </p:nvSpPr>
        <p:spPr>
          <a:xfrm>
            <a:off x="3352800" y="2209800"/>
            <a:ext cx="609600" cy="6096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defRPr/>
            </a:pPr>
            <a:endParaRPr lang="it-IT" dirty="0">
              <a:cs typeface="Calibri"/>
            </a:endParaRPr>
          </a:p>
        </p:txBody>
      </p:sp>
      <p:sp>
        <p:nvSpPr>
          <p:cNvPr id="26" name="Rettangolo 25">
            <a:extLst>
              <a:ext uri="{FF2B5EF4-FFF2-40B4-BE49-F238E27FC236}">
                <a16:creationId xmlns:a16="http://schemas.microsoft.com/office/drawing/2014/main" id="{993DF944-AFCF-A9AB-60EC-169C6B25529B}"/>
              </a:ext>
            </a:extLst>
          </p:cNvPr>
          <p:cNvSpPr/>
          <p:nvPr/>
        </p:nvSpPr>
        <p:spPr>
          <a:xfrm>
            <a:off x="3200400" y="4648200"/>
            <a:ext cx="152400" cy="6096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defRPr/>
            </a:pPr>
            <a:endParaRPr lang="it-IT">
              <a:cs typeface="Calibri"/>
            </a:endParaRPr>
          </a:p>
        </p:txBody>
      </p:sp>
      <p:sp>
        <p:nvSpPr>
          <p:cNvPr id="27" name="Rettangolo 26">
            <a:extLst>
              <a:ext uri="{FF2B5EF4-FFF2-40B4-BE49-F238E27FC236}">
                <a16:creationId xmlns:a16="http://schemas.microsoft.com/office/drawing/2014/main" id="{33B177E0-05D0-96F3-9E02-27253C0CBF7D}"/>
              </a:ext>
            </a:extLst>
          </p:cNvPr>
          <p:cNvSpPr/>
          <p:nvPr/>
        </p:nvSpPr>
        <p:spPr>
          <a:xfrm>
            <a:off x="3124200" y="3810000"/>
            <a:ext cx="228600" cy="6096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defRPr/>
            </a:pPr>
            <a:endParaRPr lang="it-IT">
              <a:cs typeface="Calibri"/>
            </a:endParaRPr>
          </a:p>
        </p:txBody>
      </p:sp>
      <p:sp>
        <p:nvSpPr>
          <p:cNvPr id="28" name="Rettangolo 27">
            <a:extLst>
              <a:ext uri="{FF2B5EF4-FFF2-40B4-BE49-F238E27FC236}">
                <a16:creationId xmlns:a16="http://schemas.microsoft.com/office/drawing/2014/main" id="{B6CD029E-DA09-1417-CB58-242504579DD8}"/>
              </a:ext>
            </a:extLst>
          </p:cNvPr>
          <p:cNvSpPr/>
          <p:nvPr/>
        </p:nvSpPr>
        <p:spPr>
          <a:xfrm>
            <a:off x="3352800" y="3048000"/>
            <a:ext cx="228600" cy="6096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defRPr/>
            </a:pPr>
            <a:endParaRPr lang="it-IT">
              <a:cs typeface="Calibri"/>
            </a:endParaRPr>
          </a:p>
        </p:txBody>
      </p:sp>
      <p:sp>
        <p:nvSpPr>
          <p:cNvPr id="31" name="Rettangolo 30">
            <a:extLst>
              <a:ext uri="{FF2B5EF4-FFF2-40B4-BE49-F238E27FC236}">
                <a16:creationId xmlns:a16="http://schemas.microsoft.com/office/drawing/2014/main" id="{38D4C147-083D-39F3-EBFC-1CC415E7A1BA}"/>
              </a:ext>
            </a:extLst>
          </p:cNvPr>
          <p:cNvSpPr/>
          <p:nvPr/>
        </p:nvSpPr>
        <p:spPr>
          <a:xfrm>
            <a:off x="3352800" y="1447800"/>
            <a:ext cx="533400" cy="6096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defRPr/>
            </a:pPr>
            <a:endParaRPr lang="it-IT" dirty="0">
              <a:cs typeface="Calibri"/>
            </a:endParaRPr>
          </a:p>
        </p:txBody>
      </p:sp>
      <p:sp>
        <p:nvSpPr>
          <p:cNvPr id="32" name="Rettangolo 31">
            <a:extLst>
              <a:ext uri="{FF2B5EF4-FFF2-40B4-BE49-F238E27FC236}">
                <a16:creationId xmlns:a16="http://schemas.microsoft.com/office/drawing/2014/main" id="{8A86C37D-7405-AF41-4A0D-E6DC05BCCCDF}"/>
              </a:ext>
            </a:extLst>
          </p:cNvPr>
          <p:cNvSpPr/>
          <p:nvPr/>
        </p:nvSpPr>
        <p:spPr>
          <a:xfrm>
            <a:off x="3352800" y="685800"/>
            <a:ext cx="2133600" cy="609600"/>
          </a:xfrm>
          <a:prstGeom prst="rect">
            <a:avLst/>
          </a:prstGeom>
          <a:solidFill>
            <a:srgbClr val="F1A967"/>
          </a:solidFill>
        </p:spPr>
        <p:style>
          <a:lnRef idx="1">
            <a:schemeClr val="accent2"/>
          </a:lnRef>
          <a:fillRef idx="3">
            <a:schemeClr val="accent2"/>
          </a:fillRef>
          <a:effectRef idx="2">
            <a:schemeClr val="accent2"/>
          </a:effectRef>
          <a:fontRef idx="minor">
            <a:schemeClr val="lt1"/>
          </a:fontRef>
        </p:style>
        <p:txBody>
          <a:bodyPr anchor="ctr"/>
          <a:lstStyle/>
          <a:p>
            <a:pPr>
              <a:defRPr/>
            </a:pPr>
            <a:endParaRPr lang="it-IT" dirty="0"/>
          </a:p>
        </p:txBody>
      </p:sp>
      <p:sp>
        <p:nvSpPr>
          <p:cNvPr id="43" name="Rettangolo 42">
            <a:extLst>
              <a:ext uri="{FF2B5EF4-FFF2-40B4-BE49-F238E27FC236}">
                <a16:creationId xmlns:a16="http://schemas.microsoft.com/office/drawing/2014/main" id="{3AABD550-46D8-C334-5E11-EF2C5882624C}"/>
              </a:ext>
            </a:extLst>
          </p:cNvPr>
          <p:cNvSpPr/>
          <p:nvPr/>
        </p:nvSpPr>
        <p:spPr>
          <a:xfrm>
            <a:off x="5486400" y="685800"/>
            <a:ext cx="762000" cy="609600"/>
          </a:xfrm>
          <a:prstGeom prst="rect">
            <a:avLst/>
          </a:prstGeom>
          <a:solidFill>
            <a:srgbClr val="FFFF6E"/>
          </a:solidFill>
          <a:ln>
            <a:solidFill>
              <a:srgbClr val="C4BD97"/>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it-IT" dirty="0"/>
          </a:p>
        </p:txBody>
      </p:sp>
      <p:sp>
        <p:nvSpPr>
          <p:cNvPr id="44" name="Rettangolo 43">
            <a:extLst>
              <a:ext uri="{FF2B5EF4-FFF2-40B4-BE49-F238E27FC236}">
                <a16:creationId xmlns:a16="http://schemas.microsoft.com/office/drawing/2014/main" id="{0E4D747E-41AE-BC51-265A-0590A19BCA28}"/>
              </a:ext>
            </a:extLst>
          </p:cNvPr>
          <p:cNvSpPr/>
          <p:nvPr/>
        </p:nvSpPr>
        <p:spPr>
          <a:xfrm>
            <a:off x="6248400" y="685800"/>
            <a:ext cx="228600" cy="60960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it-IT" dirty="0"/>
          </a:p>
        </p:txBody>
      </p:sp>
      <p:sp>
        <p:nvSpPr>
          <p:cNvPr id="23572" name="CasellaDiTesto 44">
            <a:extLst>
              <a:ext uri="{FF2B5EF4-FFF2-40B4-BE49-F238E27FC236}">
                <a16:creationId xmlns:a16="http://schemas.microsoft.com/office/drawing/2014/main" id="{FE4C2210-ACDD-6EBE-4F98-A8712D72EE4B}"/>
              </a:ext>
            </a:extLst>
          </p:cNvPr>
          <p:cNvSpPr txBox="1">
            <a:spLocks noChangeArrowheads="1"/>
          </p:cNvSpPr>
          <p:nvPr/>
        </p:nvSpPr>
        <p:spPr bwMode="auto">
          <a:xfrm>
            <a:off x="2590800" y="6550025"/>
            <a:ext cx="381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en-US" sz="1400"/>
              <a:t>Years</a:t>
            </a:r>
          </a:p>
        </p:txBody>
      </p:sp>
      <p:sp>
        <p:nvSpPr>
          <p:cNvPr id="23573" name="CasellaDiTesto 45">
            <a:extLst>
              <a:ext uri="{FF2B5EF4-FFF2-40B4-BE49-F238E27FC236}">
                <a16:creationId xmlns:a16="http://schemas.microsoft.com/office/drawing/2014/main" id="{89C64CD6-0D5A-A805-299D-A560102D5FE9}"/>
              </a:ext>
            </a:extLst>
          </p:cNvPr>
          <p:cNvSpPr txBox="1">
            <a:spLocks noChangeArrowheads="1"/>
          </p:cNvSpPr>
          <p:nvPr/>
        </p:nvSpPr>
        <p:spPr bwMode="auto">
          <a:xfrm>
            <a:off x="152400" y="728663"/>
            <a:ext cx="2438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it-IT" altLang="en-US" sz="1600"/>
              <a:t>Cardiovascular Disease</a:t>
            </a:r>
          </a:p>
        </p:txBody>
      </p:sp>
      <p:sp>
        <p:nvSpPr>
          <p:cNvPr id="23574" name="CasellaDiTesto 46">
            <a:extLst>
              <a:ext uri="{FF2B5EF4-FFF2-40B4-BE49-F238E27FC236}">
                <a16:creationId xmlns:a16="http://schemas.microsoft.com/office/drawing/2014/main" id="{D4E2BB98-11E5-6ABD-F5ED-FC555CC05918}"/>
              </a:ext>
            </a:extLst>
          </p:cNvPr>
          <p:cNvSpPr txBox="1">
            <a:spLocks noChangeArrowheads="1"/>
          </p:cNvSpPr>
          <p:nvPr/>
        </p:nvSpPr>
        <p:spPr bwMode="auto">
          <a:xfrm>
            <a:off x="76200" y="1490663"/>
            <a:ext cx="2514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it-IT" altLang="en-US" sz="1600"/>
              <a:t>Perinatal disease</a:t>
            </a:r>
          </a:p>
        </p:txBody>
      </p:sp>
      <p:sp>
        <p:nvSpPr>
          <p:cNvPr id="23575" name="CasellaDiTesto 47">
            <a:extLst>
              <a:ext uri="{FF2B5EF4-FFF2-40B4-BE49-F238E27FC236}">
                <a16:creationId xmlns:a16="http://schemas.microsoft.com/office/drawing/2014/main" id="{AC2AB998-3418-FC22-448F-7E31F46C0537}"/>
              </a:ext>
            </a:extLst>
          </p:cNvPr>
          <p:cNvSpPr txBox="1">
            <a:spLocks noChangeArrowheads="1"/>
          </p:cNvSpPr>
          <p:nvPr/>
        </p:nvSpPr>
        <p:spPr bwMode="auto">
          <a:xfrm>
            <a:off x="152400" y="2209800"/>
            <a:ext cx="243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it-IT" altLang="en-US" sz="1600"/>
              <a:t>Injuries</a:t>
            </a:r>
          </a:p>
        </p:txBody>
      </p:sp>
      <p:sp>
        <p:nvSpPr>
          <p:cNvPr id="23576" name="CasellaDiTesto 48">
            <a:extLst>
              <a:ext uri="{FF2B5EF4-FFF2-40B4-BE49-F238E27FC236}">
                <a16:creationId xmlns:a16="http://schemas.microsoft.com/office/drawing/2014/main" id="{D8E4F615-D878-FB5A-8402-7F4A257EBBE1}"/>
              </a:ext>
            </a:extLst>
          </p:cNvPr>
          <p:cNvSpPr txBox="1">
            <a:spLocks noChangeArrowheads="1"/>
          </p:cNvSpPr>
          <p:nvPr/>
        </p:nvSpPr>
        <p:spPr bwMode="auto">
          <a:xfrm>
            <a:off x="76200" y="3048000"/>
            <a:ext cx="251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it-IT" altLang="en-US" sz="1600"/>
              <a:t>Cancer</a:t>
            </a:r>
          </a:p>
        </p:txBody>
      </p:sp>
      <p:sp>
        <p:nvSpPr>
          <p:cNvPr id="23577" name="CasellaDiTesto 49">
            <a:extLst>
              <a:ext uri="{FF2B5EF4-FFF2-40B4-BE49-F238E27FC236}">
                <a16:creationId xmlns:a16="http://schemas.microsoft.com/office/drawing/2014/main" id="{6CB29A45-C3C8-2326-C6B7-5420E8EEC2FD}"/>
              </a:ext>
            </a:extLst>
          </p:cNvPr>
          <p:cNvSpPr txBox="1">
            <a:spLocks noChangeArrowheads="1"/>
          </p:cNvSpPr>
          <p:nvPr/>
        </p:nvSpPr>
        <p:spPr bwMode="auto">
          <a:xfrm>
            <a:off x="76200" y="38100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it-IT" altLang="en-US" sz="1600"/>
              <a:t>Chronic obstructive pulmonary disease</a:t>
            </a:r>
          </a:p>
        </p:txBody>
      </p:sp>
      <p:sp>
        <p:nvSpPr>
          <p:cNvPr id="23578" name="CasellaDiTesto 50">
            <a:extLst>
              <a:ext uri="{FF2B5EF4-FFF2-40B4-BE49-F238E27FC236}">
                <a16:creationId xmlns:a16="http://schemas.microsoft.com/office/drawing/2014/main" id="{A617E44F-4188-E06F-7C07-F8334AAE1593}"/>
              </a:ext>
            </a:extLst>
          </p:cNvPr>
          <p:cNvSpPr txBox="1">
            <a:spLocks noChangeArrowheads="1"/>
          </p:cNvSpPr>
          <p:nvPr/>
        </p:nvSpPr>
        <p:spPr bwMode="auto">
          <a:xfrm>
            <a:off x="0" y="45720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it-IT" altLang="en-US" sz="1600"/>
              <a:t>HIV infection or the acquired immuno-deficiency syndrome</a:t>
            </a:r>
          </a:p>
        </p:txBody>
      </p:sp>
      <p:sp>
        <p:nvSpPr>
          <p:cNvPr id="23579" name="CasellaDiTesto 51">
            <a:extLst>
              <a:ext uri="{FF2B5EF4-FFF2-40B4-BE49-F238E27FC236}">
                <a16:creationId xmlns:a16="http://schemas.microsoft.com/office/drawing/2014/main" id="{D495DB15-BBB7-F0FB-C2C3-A444EA380A6B}"/>
              </a:ext>
            </a:extLst>
          </p:cNvPr>
          <p:cNvSpPr txBox="1">
            <a:spLocks noChangeArrowheads="1"/>
          </p:cNvSpPr>
          <p:nvPr/>
        </p:nvSpPr>
        <p:spPr bwMode="auto">
          <a:xfrm>
            <a:off x="152400" y="5486400"/>
            <a:ext cx="243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it-IT" altLang="en-US" sz="1600"/>
              <a:t>Other causes</a:t>
            </a:r>
          </a:p>
        </p:txBody>
      </p:sp>
      <p:sp>
        <p:nvSpPr>
          <p:cNvPr id="23580" name="CasellaDiTesto 52">
            <a:extLst>
              <a:ext uri="{FF2B5EF4-FFF2-40B4-BE49-F238E27FC236}">
                <a16:creationId xmlns:a16="http://schemas.microsoft.com/office/drawing/2014/main" id="{6171D400-F94F-B84E-51D9-547F69179DC1}"/>
              </a:ext>
            </a:extLst>
          </p:cNvPr>
          <p:cNvSpPr txBox="1">
            <a:spLocks noChangeArrowheads="1"/>
          </p:cNvSpPr>
          <p:nvPr/>
        </p:nvSpPr>
        <p:spPr bwMode="auto">
          <a:xfrm>
            <a:off x="4140200" y="1838325"/>
            <a:ext cx="2071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en-US" sz="1600"/>
              <a:t>Coronary heart </a:t>
            </a:r>
          </a:p>
          <a:p>
            <a:pPr algn="ctr" eaLnBrk="1" hangingPunct="1">
              <a:spcBef>
                <a:spcPct val="0"/>
              </a:spcBef>
              <a:buFontTx/>
              <a:buNone/>
            </a:pPr>
            <a:r>
              <a:rPr lang="it-IT" altLang="en-US" sz="1600"/>
              <a:t>Disease</a:t>
            </a:r>
          </a:p>
        </p:txBody>
      </p:sp>
      <p:sp>
        <p:nvSpPr>
          <p:cNvPr id="23581" name="CasellaDiTesto 53">
            <a:extLst>
              <a:ext uri="{FF2B5EF4-FFF2-40B4-BE49-F238E27FC236}">
                <a16:creationId xmlns:a16="http://schemas.microsoft.com/office/drawing/2014/main" id="{66951240-3225-0232-A5CF-5FE114851B44}"/>
              </a:ext>
            </a:extLst>
          </p:cNvPr>
          <p:cNvSpPr txBox="1">
            <a:spLocks noChangeArrowheads="1"/>
          </p:cNvSpPr>
          <p:nvPr/>
        </p:nvSpPr>
        <p:spPr bwMode="auto">
          <a:xfrm>
            <a:off x="5651500" y="2286000"/>
            <a:ext cx="865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en-US" sz="1600"/>
              <a:t>Stroke</a:t>
            </a:r>
          </a:p>
        </p:txBody>
      </p:sp>
      <p:sp>
        <p:nvSpPr>
          <p:cNvPr id="23582" name="CasellaDiTesto 54">
            <a:extLst>
              <a:ext uri="{FF2B5EF4-FFF2-40B4-BE49-F238E27FC236}">
                <a16:creationId xmlns:a16="http://schemas.microsoft.com/office/drawing/2014/main" id="{D9B3E59F-8580-D907-F6B3-A1DA70DEE2FC}"/>
              </a:ext>
            </a:extLst>
          </p:cNvPr>
          <p:cNvSpPr txBox="1">
            <a:spLocks noChangeArrowheads="1"/>
          </p:cNvSpPr>
          <p:nvPr/>
        </p:nvSpPr>
        <p:spPr bwMode="auto">
          <a:xfrm>
            <a:off x="6172200" y="1905000"/>
            <a:ext cx="2071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en-US" sz="1600"/>
              <a:t>Other heart disease</a:t>
            </a:r>
          </a:p>
        </p:txBody>
      </p:sp>
      <p:cxnSp>
        <p:nvCxnSpPr>
          <p:cNvPr id="61" name="Connettore 2 60">
            <a:extLst>
              <a:ext uri="{FF2B5EF4-FFF2-40B4-BE49-F238E27FC236}">
                <a16:creationId xmlns:a16="http://schemas.microsoft.com/office/drawing/2014/main" id="{65B83D33-9A12-F06E-3B70-159EC97DFD8C}"/>
              </a:ext>
            </a:extLst>
          </p:cNvPr>
          <p:cNvCxnSpPr/>
          <p:nvPr/>
        </p:nvCxnSpPr>
        <p:spPr>
          <a:xfrm flipV="1">
            <a:off x="5181600" y="13716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Connettore 2 63">
            <a:extLst>
              <a:ext uri="{FF2B5EF4-FFF2-40B4-BE49-F238E27FC236}">
                <a16:creationId xmlns:a16="http://schemas.microsoft.com/office/drawing/2014/main" id="{E3B55F0B-DC3E-1E45-04DB-6AE9B761140A}"/>
              </a:ext>
            </a:extLst>
          </p:cNvPr>
          <p:cNvCxnSpPr/>
          <p:nvPr/>
        </p:nvCxnSpPr>
        <p:spPr>
          <a:xfrm flipV="1">
            <a:off x="6011863" y="1371600"/>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Connettore 2 64">
            <a:extLst>
              <a:ext uri="{FF2B5EF4-FFF2-40B4-BE49-F238E27FC236}">
                <a16:creationId xmlns:a16="http://schemas.microsoft.com/office/drawing/2014/main" id="{48CC6648-B02C-587B-9327-C2AB9D2FA7C9}"/>
              </a:ext>
            </a:extLst>
          </p:cNvPr>
          <p:cNvCxnSpPr/>
          <p:nvPr/>
        </p:nvCxnSpPr>
        <p:spPr>
          <a:xfrm flipV="1">
            <a:off x="6400800" y="13716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86" name="CasellaDiTesto 66">
            <a:extLst>
              <a:ext uri="{FF2B5EF4-FFF2-40B4-BE49-F238E27FC236}">
                <a16:creationId xmlns:a16="http://schemas.microsoft.com/office/drawing/2014/main" id="{07BADF22-E7D2-08BD-C7D2-0E5DDA0AEE41}"/>
              </a:ext>
            </a:extLst>
          </p:cNvPr>
          <p:cNvSpPr txBox="1">
            <a:spLocks noChangeArrowheads="1"/>
          </p:cNvSpPr>
          <p:nvPr/>
        </p:nvSpPr>
        <p:spPr bwMode="auto">
          <a:xfrm>
            <a:off x="3200400" y="632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en-US" sz="1400"/>
              <a:t>0</a:t>
            </a:r>
          </a:p>
        </p:txBody>
      </p:sp>
      <p:sp>
        <p:nvSpPr>
          <p:cNvPr id="23587" name="CasellaDiTesto 67">
            <a:extLst>
              <a:ext uri="{FF2B5EF4-FFF2-40B4-BE49-F238E27FC236}">
                <a16:creationId xmlns:a16="http://schemas.microsoft.com/office/drawing/2014/main" id="{EF5C9D80-A5CB-BDC1-576B-61459AF3454F}"/>
              </a:ext>
            </a:extLst>
          </p:cNvPr>
          <p:cNvSpPr txBox="1">
            <a:spLocks noChangeArrowheads="1"/>
          </p:cNvSpPr>
          <p:nvPr/>
        </p:nvSpPr>
        <p:spPr bwMode="auto">
          <a:xfrm>
            <a:off x="2362200" y="6324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en-US" sz="1400"/>
              <a:t>-1</a:t>
            </a:r>
          </a:p>
        </p:txBody>
      </p:sp>
      <p:sp>
        <p:nvSpPr>
          <p:cNvPr id="23588" name="CasellaDiTesto 68">
            <a:extLst>
              <a:ext uri="{FF2B5EF4-FFF2-40B4-BE49-F238E27FC236}">
                <a16:creationId xmlns:a16="http://schemas.microsoft.com/office/drawing/2014/main" id="{7050FF91-8A6B-1780-143C-C4ADCF537DB8}"/>
              </a:ext>
            </a:extLst>
          </p:cNvPr>
          <p:cNvSpPr txBox="1">
            <a:spLocks noChangeArrowheads="1"/>
          </p:cNvSpPr>
          <p:nvPr/>
        </p:nvSpPr>
        <p:spPr bwMode="auto">
          <a:xfrm>
            <a:off x="3962400" y="632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en-US" sz="1400"/>
              <a:t>1</a:t>
            </a:r>
          </a:p>
        </p:txBody>
      </p:sp>
      <p:cxnSp>
        <p:nvCxnSpPr>
          <p:cNvPr id="70" name="Connettore 1 69">
            <a:extLst>
              <a:ext uri="{FF2B5EF4-FFF2-40B4-BE49-F238E27FC236}">
                <a16:creationId xmlns:a16="http://schemas.microsoft.com/office/drawing/2014/main" id="{F39C669A-880A-0C6C-6C1A-98BCFD9B4641}"/>
              </a:ext>
            </a:extLst>
          </p:cNvPr>
          <p:cNvCxnSpPr/>
          <p:nvPr/>
        </p:nvCxnSpPr>
        <p:spPr>
          <a:xfrm>
            <a:off x="2590800" y="6172200"/>
            <a:ext cx="0" cy="22860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sp>
        <p:nvSpPr>
          <p:cNvPr id="23590" name="CasellaDiTesto 70">
            <a:extLst>
              <a:ext uri="{FF2B5EF4-FFF2-40B4-BE49-F238E27FC236}">
                <a16:creationId xmlns:a16="http://schemas.microsoft.com/office/drawing/2014/main" id="{28F780CE-C7C5-DEF2-E01D-8A42C795A242}"/>
              </a:ext>
            </a:extLst>
          </p:cNvPr>
          <p:cNvSpPr txBox="1">
            <a:spLocks noChangeArrowheads="1"/>
          </p:cNvSpPr>
          <p:nvPr/>
        </p:nvSpPr>
        <p:spPr bwMode="auto">
          <a:xfrm>
            <a:off x="4724400" y="632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en-US" sz="1400"/>
              <a:t>2</a:t>
            </a:r>
          </a:p>
        </p:txBody>
      </p:sp>
      <p:sp>
        <p:nvSpPr>
          <p:cNvPr id="23591" name="CasellaDiTesto 71">
            <a:extLst>
              <a:ext uri="{FF2B5EF4-FFF2-40B4-BE49-F238E27FC236}">
                <a16:creationId xmlns:a16="http://schemas.microsoft.com/office/drawing/2014/main" id="{FD416E21-40EE-1206-D5BA-E45EA7BD2898}"/>
              </a:ext>
            </a:extLst>
          </p:cNvPr>
          <p:cNvSpPr txBox="1">
            <a:spLocks noChangeArrowheads="1"/>
          </p:cNvSpPr>
          <p:nvPr/>
        </p:nvSpPr>
        <p:spPr bwMode="auto">
          <a:xfrm>
            <a:off x="5486400" y="632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en-US" sz="1400"/>
              <a:t>3</a:t>
            </a:r>
          </a:p>
        </p:txBody>
      </p:sp>
      <p:sp>
        <p:nvSpPr>
          <p:cNvPr id="23592" name="CasellaDiTesto 72">
            <a:extLst>
              <a:ext uri="{FF2B5EF4-FFF2-40B4-BE49-F238E27FC236}">
                <a16:creationId xmlns:a16="http://schemas.microsoft.com/office/drawing/2014/main" id="{74FAFED0-EF06-1645-EF5F-36C1016BB6D3}"/>
              </a:ext>
            </a:extLst>
          </p:cNvPr>
          <p:cNvSpPr txBox="1">
            <a:spLocks noChangeArrowheads="1"/>
          </p:cNvSpPr>
          <p:nvPr/>
        </p:nvSpPr>
        <p:spPr bwMode="auto">
          <a:xfrm>
            <a:off x="6248400" y="6321425"/>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en-US" sz="1400"/>
              <a:t>4</a:t>
            </a:r>
          </a:p>
        </p:txBody>
      </p:sp>
      <p:sp>
        <p:nvSpPr>
          <p:cNvPr id="23593" name="CasellaDiTesto 73">
            <a:extLst>
              <a:ext uri="{FF2B5EF4-FFF2-40B4-BE49-F238E27FC236}">
                <a16:creationId xmlns:a16="http://schemas.microsoft.com/office/drawing/2014/main" id="{4A107766-C837-CD27-8660-AB9E296BA40F}"/>
              </a:ext>
            </a:extLst>
          </p:cNvPr>
          <p:cNvSpPr txBox="1">
            <a:spLocks noChangeArrowheads="1"/>
          </p:cNvSpPr>
          <p:nvPr/>
        </p:nvSpPr>
        <p:spPr bwMode="auto">
          <a:xfrm>
            <a:off x="7010400" y="632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en-US" sz="1400"/>
              <a:t>5</a:t>
            </a:r>
          </a:p>
        </p:txBody>
      </p:sp>
      <p:sp>
        <p:nvSpPr>
          <p:cNvPr id="75" name="Rettangolo 74">
            <a:extLst>
              <a:ext uri="{FF2B5EF4-FFF2-40B4-BE49-F238E27FC236}">
                <a16:creationId xmlns:a16="http://schemas.microsoft.com/office/drawing/2014/main" id="{D8AF73F9-E52E-88B9-53BD-B54F4905C798}"/>
              </a:ext>
            </a:extLst>
          </p:cNvPr>
          <p:cNvSpPr/>
          <p:nvPr/>
        </p:nvSpPr>
        <p:spPr>
          <a:xfrm>
            <a:off x="762000" y="71438"/>
            <a:ext cx="7620000" cy="461962"/>
          </a:xfrm>
          <a:prstGeom prst="rect">
            <a:avLst/>
          </a:prstGeom>
        </p:spPr>
        <p:txBody>
          <a:bodyPr>
            <a:spAutoFit/>
          </a:bodyPr>
          <a:lstStyle/>
          <a:p>
            <a:pPr>
              <a:defRPr/>
            </a:pPr>
            <a:r>
              <a:rPr lang="it-IT" sz="2400" b="1" dirty="0" err="1">
                <a:solidFill>
                  <a:srgbClr val="FFFF00"/>
                </a:solidFill>
                <a:effectLst>
                  <a:outerShdw blurRad="50800" dist="38100" dir="2700000" algn="tl" rotWithShape="0">
                    <a:prstClr val="black">
                      <a:alpha val="40000"/>
                    </a:prstClr>
                  </a:outerShdw>
                </a:effectLst>
                <a:latin typeface="Calibri"/>
                <a:ea typeface="ＭＳ Ｐゴシック" charset="0"/>
                <a:cs typeface="Calibri"/>
              </a:rPr>
              <a:t>Change</a:t>
            </a:r>
            <a:r>
              <a:rPr lang="it-IT" sz="2400" b="1" dirty="0">
                <a:solidFill>
                  <a:srgbClr val="FFFF00"/>
                </a:solidFill>
                <a:effectLst>
                  <a:outerShdw blurRad="50800" dist="38100" dir="2700000" algn="tl" rotWithShape="0">
                    <a:prstClr val="black">
                      <a:alpha val="40000"/>
                    </a:prstClr>
                  </a:outerShdw>
                </a:effectLst>
                <a:latin typeface="Calibri"/>
                <a:ea typeface="ＭＳ Ｐゴシック" charset="0"/>
                <a:cs typeface="Calibri"/>
              </a:rPr>
              <a:t> in U.S. Life </a:t>
            </a:r>
            <a:r>
              <a:rPr lang="it-IT" sz="2400" b="1" dirty="0" err="1">
                <a:solidFill>
                  <a:srgbClr val="FFFF00"/>
                </a:solidFill>
                <a:effectLst>
                  <a:outerShdw blurRad="50800" dist="38100" dir="2700000" algn="tl" rotWithShape="0">
                    <a:prstClr val="black">
                      <a:alpha val="40000"/>
                    </a:prstClr>
                  </a:outerShdw>
                </a:effectLst>
                <a:latin typeface="Calibri"/>
                <a:ea typeface="ＭＳ Ｐゴシック" charset="0"/>
                <a:cs typeface="Calibri"/>
              </a:rPr>
              <a:t>Expectancy</a:t>
            </a:r>
            <a:r>
              <a:rPr lang="it-IT" sz="2400" b="1" dirty="0">
                <a:solidFill>
                  <a:srgbClr val="FFFF00"/>
                </a:solidFill>
                <a:effectLst>
                  <a:outerShdw blurRad="50800" dist="38100" dir="2700000" algn="tl" rotWithShape="0">
                    <a:prstClr val="black">
                      <a:alpha val="40000"/>
                    </a:prstClr>
                  </a:outerShdw>
                </a:effectLst>
                <a:latin typeface="Calibri"/>
                <a:ea typeface="ＭＳ Ｐゴシック" charset="0"/>
                <a:cs typeface="Calibri"/>
              </a:rPr>
              <a:t> </a:t>
            </a:r>
            <a:r>
              <a:rPr lang="it-IT" sz="2400" b="1" dirty="0" err="1">
                <a:solidFill>
                  <a:srgbClr val="FFFF00"/>
                </a:solidFill>
                <a:effectLst>
                  <a:outerShdw blurRad="50800" dist="38100" dir="2700000" algn="tl" rotWithShape="0">
                    <a:prstClr val="black">
                      <a:alpha val="40000"/>
                    </a:prstClr>
                  </a:outerShdw>
                </a:effectLst>
                <a:latin typeface="Calibri"/>
                <a:ea typeface="ＭＳ Ｐゴシック" charset="0"/>
                <a:cs typeface="Calibri"/>
              </a:rPr>
              <a:t>between</a:t>
            </a:r>
            <a:r>
              <a:rPr lang="it-IT" sz="2400" b="1" dirty="0">
                <a:solidFill>
                  <a:srgbClr val="FFFF00"/>
                </a:solidFill>
                <a:effectLst>
                  <a:outerShdw blurRad="50800" dist="38100" dir="2700000" algn="tl" rotWithShape="0">
                    <a:prstClr val="black">
                      <a:alpha val="40000"/>
                    </a:prstClr>
                  </a:outerShdw>
                </a:effectLst>
                <a:latin typeface="Calibri"/>
                <a:ea typeface="ＭＳ Ｐゴシック" charset="0"/>
                <a:cs typeface="Calibri"/>
              </a:rPr>
              <a:t> 1970 and 2000</a:t>
            </a:r>
          </a:p>
        </p:txBody>
      </p:sp>
      <p:sp>
        <p:nvSpPr>
          <p:cNvPr id="23595" name="CasellaDiTesto 75">
            <a:extLst>
              <a:ext uri="{FF2B5EF4-FFF2-40B4-BE49-F238E27FC236}">
                <a16:creationId xmlns:a16="http://schemas.microsoft.com/office/drawing/2014/main" id="{F7394136-1D75-E75D-6259-C6865B0778EF}"/>
              </a:ext>
            </a:extLst>
          </p:cNvPr>
          <p:cNvSpPr txBox="1">
            <a:spLocks noChangeArrowheads="1"/>
          </p:cNvSpPr>
          <p:nvPr/>
        </p:nvSpPr>
        <p:spPr bwMode="auto">
          <a:xfrm>
            <a:off x="6319838" y="6550025"/>
            <a:ext cx="2789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fr-FR" altLang="en-US" sz="1400"/>
              <a:t>Lenfant C. NEJM 2003; 349:868-874</a:t>
            </a:r>
            <a:endParaRPr lang="it-IT" altLang="en-US" sz="140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4A2B3D-FCAC-10A2-3CA8-3297843845E4}"/>
              </a:ext>
            </a:extLst>
          </p:cNvPr>
          <p:cNvSpPr>
            <a:spLocks noGrp="1"/>
          </p:cNvSpPr>
          <p:nvPr>
            <p:ph type="title"/>
          </p:nvPr>
        </p:nvSpPr>
        <p:spPr/>
        <p:txBody>
          <a:bodyPr/>
          <a:lstStyle/>
          <a:p>
            <a:r>
              <a:rPr lang="it-IT" dirty="0"/>
              <a:t>Step del counseling per attività fisica</a:t>
            </a:r>
          </a:p>
        </p:txBody>
      </p:sp>
      <p:pic>
        <p:nvPicPr>
          <p:cNvPr id="3" name="Immagine 2">
            <a:extLst>
              <a:ext uri="{FF2B5EF4-FFF2-40B4-BE49-F238E27FC236}">
                <a16:creationId xmlns:a16="http://schemas.microsoft.com/office/drawing/2014/main" id="{5CF94EA6-678B-8443-9981-EAEE67FA937E}"/>
              </a:ext>
            </a:extLst>
          </p:cNvPr>
          <p:cNvPicPr>
            <a:picLocks noChangeAspect="1"/>
          </p:cNvPicPr>
          <p:nvPr/>
        </p:nvPicPr>
        <p:blipFill>
          <a:blip r:embed="rId2"/>
          <a:srcRect t="2917"/>
          <a:stretch/>
        </p:blipFill>
        <p:spPr>
          <a:xfrm>
            <a:off x="1566118" y="1932972"/>
            <a:ext cx="6221646" cy="3750198"/>
          </a:xfrm>
          <a:prstGeom prst="rect">
            <a:avLst/>
          </a:prstGeom>
        </p:spPr>
      </p:pic>
      <p:sp>
        <p:nvSpPr>
          <p:cNvPr id="5" name="CasellaDiTesto 4">
            <a:extLst>
              <a:ext uri="{FF2B5EF4-FFF2-40B4-BE49-F238E27FC236}">
                <a16:creationId xmlns:a16="http://schemas.microsoft.com/office/drawing/2014/main" id="{A972E5A0-5E50-7388-615C-850AC18F5C57}"/>
              </a:ext>
            </a:extLst>
          </p:cNvPr>
          <p:cNvSpPr txBox="1"/>
          <p:nvPr/>
        </p:nvSpPr>
        <p:spPr>
          <a:xfrm>
            <a:off x="5006050" y="6013838"/>
            <a:ext cx="4572000" cy="369332"/>
          </a:xfrm>
          <a:prstGeom prst="rect">
            <a:avLst/>
          </a:prstGeom>
          <a:noFill/>
        </p:spPr>
        <p:txBody>
          <a:bodyPr wrap="square">
            <a:spAutoFit/>
          </a:bodyPr>
          <a:lstStyle/>
          <a:p>
            <a:pPr>
              <a:defRPr/>
            </a:pPr>
            <a:r>
              <a:rPr lang="it-IT" sz="1800" dirty="0">
                <a:latin typeface="+mn-lt"/>
              </a:rPr>
              <a:t>M. Volpe et al.  GIC 2021</a:t>
            </a:r>
          </a:p>
        </p:txBody>
      </p:sp>
    </p:spTree>
    <p:extLst>
      <p:ext uri="{BB962C8B-B14F-4D97-AF65-F5344CB8AC3E}">
        <p14:creationId xmlns:p14="http://schemas.microsoft.com/office/powerpoint/2010/main" val="3712795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E4B7BB6-D997-B006-EA80-8197551A29B9}"/>
              </a:ext>
            </a:extLst>
          </p:cNvPr>
          <p:cNvPicPr>
            <a:picLocks noChangeAspect="1"/>
          </p:cNvPicPr>
          <p:nvPr/>
        </p:nvPicPr>
        <p:blipFill>
          <a:blip r:embed="rId2"/>
          <a:stretch>
            <a:fillRect/>
          </a:stretch>
        </p:blipFill>
        <p:spPr>
          <a:xfrm>
            <a:off x="685800" y="1045094"/>
            <a:ext cx="7772400" cy="5277099"/>
          </a:xfrm>
          <a:prstGeom prst="rect">
            <a:avLst/>
          </a:prstGeom>
        </p:spPr>
      </p:pic>
      <p:sp>
        <p:nvSpPr>
          <p:cNvPr id="3" name="CasellaDiTesto 2">
            <a:extLst>
              <a:ext uri="{FF2B5EF4-FFF2-40B4-BE49-F238E27FC236}">
                <a16:creationId xmlns:a16="http://schemas.microsoft.com/office/drawing/2014/main" id="{B62FF4A2-6B51-E7F1-6B77-B3D4644A3844}"/>
              </a:ext>
            </a:extLst>
          </p:cNvPr>
          <p:cNvSpPr txBox="1"/>
          <p:nvPr/>
        </p:nvSpPr>
        <p:spPr>
          <a:xfrm>
            <a:off x="2476982" y="327463"/>
            <a:ext cx="4801314" cy="369332"/>
          </a:xfrm>
          <a:prstGeom prst="rect">
            <a:avLst/>
          </a:prstGeom>
          <a:noFill/>
        </p:spPr>
        <p:txBody>
          <a:bodyPr wrap="none" rtlCol="0">
            <a:spAutoFit/>
          </a:bodyPr>
          <a:lstStyle/>
          <a:p>
            <a:r>
              <a:rPr lang="it-IT" dirty="0"/>
              <a:t>I fattori di rischio cardiovascolare nella donna</a:t>
            </a:r>
          </a:p>
        </p:txBody>
      </p:sp>
      <p:sp>
        <p:nvSpPr>
          <p:cNvPr id="4" name="CasellaDiTesto 3">
            <a:extLst>
              <a:ext uri="{FF2B5EF4-FFF2-40B4-BE49-F238E27FC236}">
                <a16:creationId xmlns:a16="http://schemas.microsoft.com/office/drawing/2014/main" id="{77021D38-E5E0-60D4-F332-2DAC439C4BA2}"/>
              </a:ext>
            </a:extLst>
          </p:cNvPr>
          <p:cNvSpPr txBox="1"/>
          <p:nvPr/>
        </p:nvSpPr>
        <p:spPr>
          <a:xfrm>
            <a:off x="6642100" y="6442075"/>
            <a:ext cx="2501900" cy="307975"/>
          </a:xfrm>
          <a:prstGeom prst="rect">
            <a:avLst/>
          </a:prstGeom>
          <a:noFill/>
        </p:spPr>
        <p:txBody>
          <a:bodyPr>
            <a:spAutoFit/>
          </a:bodyPr>
          <a:lstStyle/>
          <a:p>
            <a:pPr>
              <a:defRPr/>
            </a:pPr>
            <a:r>
              <a:rPr lang="it-IT" sz="1400" dirty="0">
                <a:latin typeface="+mn-lt"/>
              </a:rPr>
              <a:t>M. Volpe et al.  GIC 2021</a:t>
            </a:r>
          </a:p>
        </p:txBody>
      </p:sp>
    </p:spTree>
    <p:extLst>
      <p:ext uri="{BB962C8B-B14F-4D97-AF65-F5344CB8AC3E}">
        <p14:creationId xmlns:p14="http://schemas.microsoft.com/office/powerpoint/2010/main" val="1618615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9470CAEF-9283-B763-42AA-A432B3CD08CF}"/>
              </a:ext>
            </a:extLst>
          </p:cNvPr>
          <p:cNvSpPr>
            <a:spLocks noGrp="1"/>
          </p:cNvSpPr>
          <p:nvPr>
            <p:ph type="title"/>
          </p:nvPr>
        </p:nvSpPr>
        <p:spPr/>
        <p:txBody>
          <a:bodyPr/>
          <a:lstStyle/>
          <a:p>
            <a:r>
              <a:rPr lang="it-IT" altLang="it-IT"/>
              <a:t>Inquinamento atmosferico e rischio CV</a:t>
            </a:r>
            <a:endParaRPr lang="en-US" altLang="it-IT"/>
          </a:p>
        </p:txBody>
      </p:sp>
      <p:pic>
        <p:nvPicPr>
          <p:cNvPr id="36867" name="Segnaposto contenuto 5">
            <a:extLst>
              <a:ext uri="{FF2B5EF4-FFF2-40B4-BE49-F238E27FC236}">
                <a16:creationId xmlns:a16="http://schemas.microsoft.com/office/drawing/2014/main" id="{38AF5C96-A3E1-E84A-97B5-15350B18851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00175" y="1600200"/>
            <a:ext cx="6343650" cy="4525963"/>
          </a:xfrm>
        </p:spPr>
      </p:pic>
      <p:sp>
        <p:nvSpPr>
          <p:cNvPr id="36868" name="CasellaDiTesto 4">
            <a:extLst>
              <a:ext uri="{FF2B5EF4-FFF2-40B4-BE49-F238E27FC236}">
                <a16:creationId xmlns:a16="http://schemas.microsoft.com/office/drawing/2014/main" id="{BF3FFBF3-8F19-9266-253B-A5E3E52BA1BC}"/>
              </a:ext>
            </a:extLst>
          </p:cNvPr>
          <p:cNvSpPr txBox="1">
            <a:spLocks noChangeArrowheads="1"/>
          </p:cNvSpPr>
          <p:nvPr/>
        </p:nvSpPr>
        <p:spPr bwMode="auto">
          <a:xfrm>
            <a:off x="6697663" y="6442075"/>
            <a:ext cx="2797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sz="1200"/>
              <a:t>Documento SIPREC 2011</a:t>
            </a:r>
            <a:endParaRPr lang="en-US" altLang="it-IT" sz="1200"/>
          </a:p>
        </p:txBody>
      </p:sp>
    </p:spTree>
    <p:extLst>
      <p:ext uri="{BB962C8B-B14F-4D97-AF65-F5344CB8AC3E}">
        <p14:creationId xmlns:p14="http://schemas.microsoft.com/office/powerpoint/2010/main" val="2292052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2907436-FCCF-3AE5-B5F9-2850F6EFD985}"/>
              </a:ext>
            </a:extLst>
          </p:cNvPr>
          <p:cNvPicPr>
            <a:picLocks noChangeAspect="1"/>
          </p:cNvPicPr>
          <p:nvPr/>
        </p:nvPicPr>
        <p:blipFill>
          <a:blip r:embed="rId2"/>
          <a:stretch>
            <a:fillRect/>
          </a:stretch>
        </p:blipFill>
        <p:spPr>
          <a:xfrm>
            <a:off x="161262" y="1208125"/>
            <a:ext cx="7896446" cy="4441751"/>
          </a:xfrm>
          <a:prstGeom prst="rect">
            <a:avLst/>
          </a:prstGeom>
        </p:spPr>
      </p:pic>
    </p:spTree>
    <p:extLst>
      <p:ext uri="{BB962C8B-B14F-4D97-AF65-F5344CB8AC3E}">
        <p14:creationId xmlns:p14="http://schemas.microsoft.com/office/powerpoint/2010/main" val="2438841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D718EC9-47B2-CD87-CAF3-6F570B1EBE4E}"/>
              </a:ext>
            </a:extLst>
          </p:cNvPr>
          <p:cNvPicPr>
            <a:picLocks noChangeAspect="1"/>
          </p:cNvPicPr>
          <p:nvPr/>
        </p:nvPicPr>
        <p:blipFill>
          <a:blip r:embed="rId2"/>
          <a:stretch>
            <a:fillRect/>
          </a:stretch>
        </p:blipFill>
        <p:spPr>
          <a:xfrm>
            <a:off x="-271131" y="749596"/>
            <a:ext cx="9526772" cy="5358809"/>
          </a:xfrm>
          <a:prstGeom prst="rect">
            <a:avLst/>
          </a:prstGeom>
        </p:spPr>
      </p:pic>
    </p:spTree>
    <p:extLst>
      <p:ext uri="{BB962C8B-B14F-4D97-AF65-F5344CB8AC3E}">
        <p14:creationId xmlns:p14="http://schemas.microsoft.com/office/powerpoint/2010/main" val="2114054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090866F-C204-AEE7-C666-3D87275B7EE6}"/>
              </a:ext>
            </a:extLst>
          </p:cNvPr>
          <p:cNvPicPr>
            <a:picLocks noChangeAspect="1"/>
          </p:cNvPicPr>
          <p:nvPr/>
        </p:nvPicPr>
        <p:blipFill>
          <a:blip r:embed="rId2"/>
          <a:stretch>
            <a:fillRect/>
          </a:stretch>
        </p:blipFill>
        <p:spPr>
          <a:xfrm>
            <a:off x="106327" y="976867"/>
            <a:ext cx="8931347" cy="5023883"/>
          </a:xfrm>
          <a:prstGeom prst="rect">
            <a:avLst/>
          </a:prstGeom>
        </p:spPr>
      </p:pic>
    </p:spTree>
    <p:extLst>
      <p:ext uri="{BB962C8B-B14F-4D97-AF65-F5344CB8AC3E}">
        <p14:creationId xmlns:p14="http://schemas.microsoft.com/office/powerpoint/2010/main" val="1575717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3">
            <a:extLst>
              <a:ext uri="{FF2B5EF4-FFF2-40B4-BE49-F238E27FC236}">
                <a16:creationId xmlns:a16="http://schemas.microsoft.com/office/drawing/2014/main" id="{909636B2-CF31-A1E7-743E-3032A63517BF}"/>
              </a:ext>
            </a:extLst>
          </p:cNvPr>
          <p:cNvSpPr>
            <a:spLocks noGrp="1"/>
          </p:cNvSpPr>
          <p:nvPr>
            <p:ph type="title"/>
          </p:nvPr>
        </p:nvSpPr>
        <p:spPr/>
        <p:txBody>
          <a:bodyPr/>
          <a:lstStyle/>
          <a:p>
            <a:r>
              <a:rPr lang="it-IT" altLang="it-IT"/>
              <a:t>Medicina basata sulle </a:t>
            </a:r>
            <a:r>
              <a:rPr lang="it-IT" altLang="it-IT">
                <a:solidFill>
                  <a:srgbClr val="FFFF00"/>
                </a:solidFill>
              </a:rPr>
              <a:t>4 P</a:t>
            </a:r>
          </a:p>
        </p:txBody>
      </p:sp>
      <p:sp>
        <p:nvSpPr>
          <p:cNvPr id="46083" name="Segnaposto contenuto 4">
            <a:extLst>
              <a:ext uri="{FF2B5EF4-FFF2-40B4-BE49-F238E27FC236}">
                <a16:creationId xmlns:a16="http://schemas.microsoft.com/office/drawing/2014/main" id="{97565E3F-8D74-A961-29AA-D2592FDFD23B}"/>
              </a:ext>
            </a:extLst>
          </p:cNvPr>
          <p:cNvSpPr>
            <a:spLocks noGrp="1"/>
          </p:cNvSpPr>
          <p:nvPr>
            <p:ph idx="1"/>
          </p:nvPr>
        </p:nvSpPr>
        <p:spPr/>
        <p:txBody>
          <a:bodyPr/>
          <a:lstStyle/>
          <a:p>
            <a:r>
              <a:rPr lang="it-IT" altLang="it-IT">
                <a:solidFill>
                  <a:srgbClr val="FFFF00"/>
                </a:solidFill>
              </a:rPr>
              <a:t>Predittiva</a:t>
            </a:r>
            <a:r>
              <a:rPr lang="it-IT" altLang="it-IT"/>
              <a:t> delle disfunzioni e dei precursori delle malattie in uno stadio precoce;</a:t>
            </a:r>
          </a:p>
          <a:p>
            <a:r>
              <a:rPr lang="it-IT" altLang="it-IT">
                <a:solidFill>
                  <a:srgbClr val="FFFF00"/>
                </a:solidFill>
              </a:rPr>
              <a:t>Preventiva</a:t>
            </a:r>
            <a:r>
              <a:rPr lang="it-IT" altLang="it-IT"/>
              <a:t> per l’eliminazione precoce dei fattori di rischio; </a:t>
            </a:r>
          </a:p>
          <a:p>
            <a:r>
              <a:rPr lang="it-IT" altLang="it-IT">
                <a:solidFill>
                  <a:srgbClr val="FFFF00"/>
                </a:solidFill>
              </a:rPr>
              <a:t>Personalizzata</a:t>
            </a:r>
            <a:r>
              <a:rPr lang="it-IT" altLang="it-IT"/>
              <a:t> sulla base delle informazioni disponibili per ogni individuo; </a:t>
            </a:r>
          </a:p>
          <a:p>
            <a:r>
              <a:rPr lang="it-IT" altLang="it-IT">
                <a:solidFill>
                  <a:srgbClr val="FFFF00"/>
                </a:solidFill>
              </a:rPr>
              <a:t>Partecipativa</a:t>
            </a:r>
            <a:r>
              <a:rPr lang="it-IT" altLang="it-IT"/>
              <a:t> anche grazie all’enorme mole di mezzi e tecnologie oggi disponibili.</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EE0C4B3-07F3-E160-5437-575DD429760A}"/>
              </a:ext>
            </a:extLst>
          </p:cNvPr>
          <p:cNvSpPr>
            <a:spLocks noGrp="1"/>
          </p:cNvSpPr>
          <p:nvPr>
            <p:ph type="title"/>
          </p:nvPr>
        </p:nvSpPr>
        <p:spPr/>
        <p:txBody>
          <a:bodyPr/>
          <a:lstStyle/>
          <a:p>
            <a:r>
              <a:rPr lang="en-US" altLang="en-US" sz="2800"/>
              <a:t>Disuguaglianze </a:t>
            </a:r>
            <a:br>
              <a:rPr lang="en-US" altLang="en-US" sz="2800"/>
            </a:br>
            <a:r>
              <a:rPr lang="en-US" altLang="en-US" sz="2800"/>
              <a:t>nel Sistema Sanitario Nazionale in Italia</a:t>
            </a:r>
          </a:p>
        </p:txBody>
      </p:sp>
      <p:sp>
        <p:nvSpPr>
          <p:cNvPr id="57347" name="Rectangle 3">
            <a:extLst>
              <a:ext uri="{FF2B5EF4-FFF2-40B4-BE49-F238E27FC236}">
                <a16:creationId xmlns:a16="http://schemas.microsoft.com/office/drawing/2014/main" id="{25DA8033-8A0F-DA74-C81E-BB122348B499}"/>
              </a:ext>
            </a:extLst>
          </p:cNvPr>
          <p:cNvSpPr>
            <a:spLocks noGrp="1"/>
          </p:cNvSpPr>
          <p:nvPr>
            <p:ph type="body" idx="1"/>
          </p:nvPr>
        </p:nvSpPr>
        <p:spPr/>
        <p:txBody>
          <a:bodyPr/>
          <a:lstStyle/>
          <a:p>
            <a:pPr>
              <a:lnSpc>
                <a:spcPct val="90000"/>
              </a:lnSpc>
            </a:pPr>
            <a:r>
              <a:rPr lang="it-IT" altLang="en-US" sz="2400"/>
              <a:t>Accentuazione del Divario Nord-Sud</a:t>
            </a:r>
          </a:p>
          <a:p>
            <a:pPr lvl="1">
              <a:lnSpc>
                <a:spcPct val="90000"/>
              </a:lnSpc>
            </a:pPr>
            <a:r>
              <a:rPr lang="it-IT" altLang="en-US" sz="2000"/>
              <a:t>Diverso accesso ai Servizi ed all’Emergenza</a:t>
            </a:r>
          </a:p>
          <a:p>
            <a:pPr lvl="1">
              <a:lnSpc>
                <a:spcPct val="90000"/>
              </a:lnSpc>
            </a:pPr>
            <a:r>
              <a:rPr lang="it-IT" altLang="en-US" sz="2000"/>
              <a:t>Diversa disponibilità delle terapie croniche </a:t>
            </a:r>
          </a:p>
          <a:p>
            <a:pPr lvl="1">
              <a:lnSpc>
                <a:spcPct val="90000"/>
              </a:lnSpc>
            </a:pPr>
            <a:r>
              <a:rPr lang="it-IT" altLang="en-US" sz="2000"/>
              <a:t>Diversa rapidità di accesso alle procedure e tecnologie</a:t>
            </a:r>
          </a:p>
          <a:p>
            <a:pPr lvl="1">
              <a:lnSpc>
                <a:spcPct val="90000"/>
              </a:lnSpc>
            </a:pPr>
            <a:endParaRPr lang="it-IT" altLang="en-US" sz="2000"/>
          </a:p>
          <a:p>
            <a:pPr>
              <a:lnSpc>
                <a:spcPct val="90000"/>
              </a:lnSpc>
            </a:pPr>
            <a:r>
              <a:rPr lang="it-IT" altLang="en-US" sz="2400"/>
              <a:t>Indipendentemente dalle responsabilità, occorre porre rimedio a tale situazione:</a:t>
            </a:r>
          </a:p>
          <a:p>
            <a:pPr lvl="1">
              <a:lnSpc>
                <a:spcPct val="90000"/>
              </a:lnSpc>
            </a:pPr>
            <a:r>
              <a:rPr lang="it-IT" altLang="en-US" sz="2000"/>
              <a:t>Non è possibile considerare più “sfortunato” un paziente che ha un infarto miocardico o un tumore al Sud rispetto al Nord.</a:t>
            </a:r>
          </a:p>
          <a:p>
            <a:pPr lvl="1">
              <a:lnSpc>
                <a:spcPct val="90000"/>
              </a:lnSpc>
            </a:pPr>
            <a:r>
              <a:rPr lang="it-IT" altLang="en-US" sz="2000"/>
              <a:t>La prevenzione CV è una grande opportunità di sviluppo, di cultura e di occupazione.</a:t>
            </a:r>
          </a:p>
          <a:p>
            <a:pPr lvl="1">
              <a:lnSpc>
                <a:spcPct val="90000"/>
              </a:lnSpc>
            </a:pPr>
            <a:r>
              <a:rPr lang="it-IT" altLang="en-US" sz="2000">
                <a:solidFill>
                  <a:srgbClr val="FFFF00"/>
                </a:solidFill>
              </a:rPr>
              <a:t>Opportunità per i “giovani” di avere un’esperienza in ambito di “promozione della Salute Pubblica”.</a:t>
            </a:r>
          </a:p>
        </p:txBody>
      </p:sp>
      <p:sp>
        <p:nvSpPr>
          <p:cNvPr id="57348" name="CasellaDiTesto 6">
            <a:extLst>
              <a:ext uri="{FF2B5EF4-FFF2-40B4-BE49-F238E27FC236}">
                <a16:creationId xmlns:a16="http://schemas.microsoft.com/office/drawing/2014/main" id="{D6A1B36F-D25D-A89E-0641-604385E93CE6}"/>
              </a:ext>
            </a:extLst>
          </p:cNvPr>
          <p:cNvSpPr txBox="1">
            <a:spLocks noChangeArrowheads="1"/>
          </p:cNvSpPr>
          <p:nvPr/>
        </p:nvSpPr>
        <p:spPr bwMode="auto">
          <a:xfrm>
            <a:off x="7823200" y="6477000"/>
            <a:ext cx="124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400">
                <a:latin typeface="Calibri" panose="020F0502020204030204" pitchFamily="34" charset="0"/>
              </a:rPr>
              <a:t>Volpe M, 2012</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607D55-144F-F658-D131-E20120E7DE86}"/>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9B92F47-3FBB-11B1-B670-5A898E1624C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39B7FA41-6881-BE86-CD6F-E9A605350457}"/>
              </a:ext>
            </a:extLst>
          </p:cNvPr>
          <p:cNvPicPr>
            <a:picLocks noChangeAspect="1"/>
          </p:cNvPicPr>
          <p:nvPr/>
        </p:nvPicPr>
        <p:blipFill>
          <a:blip r:embed="rId2"/>
          <a:stretch>
            <a:fillRect/>
          </a:stretch>
        </p:blipFill>
        <p:spPr>
          <a:xfrm>
            <a:off x="1028700" y="431800"/>
            <a:ext cx="7086600" cy="5994400"/>
          </a:xfrm>
          <a:prstGeom prst="rect">
            <a:avLst/>
          </a:prstGeom>
        </p:spPr>
      </p:pic>
      <p:sp>
        <p:nvSpPr>
          <p:cNvPr id="5" name="CasellaDiTesto 4">
            <a:extLst>
              <a:ext uri="{FF2B5EF4-FFF2-40B4-BE49-F238E27FC236}">
                <a16:creationId xmlns:a16="http://schemas.microsoft.com/office/drawing/2014/main" id="{443A6CC4-470A-F21B-BC55-B8D6737249BF}"/>
              </a:ext>
            </a:extLst>
          </p:cNvPr>
          <p:cNvSpPr txBox="1"/>
          <p:nvPr/>
        </p:nvSpPr>
        <p:spPr>
          <a:xfrm>
            <a:off x="5006050" y="6424096"/>
            <a:ext cx="4572000" cy="369332"/>
          </a:xfrm>
          <a:prstGeom prst="rect">
            <a:avLst/>
          </a:prstGeom>
          <a:noFill/>
        </p:spPr>
        <p:txBody>
          <a:bodyPr wrap="square">
            <a:spAutoFit/>
          </a:bodyPr>
          <a:lstStyle/>
          <a:p>
            <a:pPr>
              <a:defRPr/>
            </a:pPr>
            <a:r>
              <a:rPr lang="it-IT" sz="1800" dirty="0">
                <a:latin typeface="+mn-lt"/>
              </a:rPr>
              <a:t>M. Volpe et al.  GIC 2021</a:t>
            </a:r>
          </a:p>
        </p:txBody>
      </p:sp>
    </p:spTree>
    <p:extLst>
      <p:ext uri="{BB962C8B-B14F-4D97-AF65-F5344CB8AC3E}">
        <p14:creationId xmlns:p14="http://schemas.microsoft.com/office/powerpoint/2010/main" val="2003831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B1AF47C-7CC2-B0D8-D57A-FD9536396752}"/>
              </a:ext>
            </a:extLst>
          </p:cNvPr>
          <p:cNvPicPr>
            <a:picLocks noChangeAspect="1"/>
          </p:cNvPicPr>
          <p:nvPr/>
        </p:nvPicPr>
        <p:blipFill>
          <a:blip r:embed="rId2"/>
          <a:stretch>
            <a:fillRect/>
          </a:stretch>
        </p:blipFill>
        <p:spPr>
          <a:xfrm>
            <a:off x="4572000" y="1499191"/>
            <a:ext cx="4633547" cy="4349554"/>
          </a:xfrm>
          <a:prstGeom prst="rect">
            <a:avLst/>
          </a:prstGeom>
        </p:spPr>
      </p:pic>
      <p:pic>
        <p:nvPicPr>
          <p:cNvPr id="5" name="Immagine 4">
            <a:extLst>
              <a:ext uri="{FF2B5EF4-FFF2-40B4-BE49-F238E27FC236}">
                <a16:creationId xmlns:a16="http://schemas.microsoft.com/office/drawing/2014/main" id="{EA68CA81-A08E-5BD8-7983-AD448D72BF35}"/>
              </a:ext>
            </a:extLst>
          </p:cNvPr>
          <p:cNvPicPr>
            <a:picLocks noChangeAspect="1"/>
          </p:cNvPicPr>
          <p:nvPr/>
        </p:nvPicPr>
        <p:blipFill>
          <a:blip r:embed="rId3"/>
          <a:stretch>
            <a:fillRect/>
          </a:stretch>
        </p:blipFill>
        <p:spPr>
          <a:xfrm>
            <a:off x="62781" y="1544065"/>
            <a:ext cx="4236722" cy="4236722"/>
          </a:xfrm>
          <a:prstGeom prst="rect">
            <a:avLst/>
          </a:prstGeom>
        </p:spPr>
      </p:pic>
      <p:sp>
        <p:nvSpPr>
          <p:cNvPr id="6" name="Rettangolo 5">
            <a:extLst>
              <a:ext uri="{FF2B5EF4-FFF2-40B4-BE49-F238E27FC236}">
                <a16:creationId xmlns:a16="http://schemas.microsoft.com/office/drawing/2014/main" id="{BC43A889-2B51-59B1-3169-6C2EAB3C039A}"/>
              </a:ext>
            </a:extLst>
          </p:cNvPr>
          <p:cNvSpPr/>
          <p:nvPr/>
        </p:nvSpPr>
        <p:spPr>
          <a:xfrm>
            <a:off x="1641434" y="922123"/>
            <a:ext cx="6708644" cy="369332"/>
          </a:xfrm>
          <a:prstGeom prst="rect">
            <a:avLst/>
          </a:prstGeom>
        </p:spPr>
        <p:txBody>
          <a:bodyPr wrap="square">
            <a:spAutoFit/>
          </a:bodyPr>
          <a:lstStyle/>
          <a:p>
            <a:pPr algn="ctr" defTabSz="685800" eaLnBrk="1" fontAlgn="auto" hangingPunct="1">
              <a:spcBef>
                <a:spcPts val="0"/>
              </a:spcBef>
              <a:spcAft>
                <a:spcPts val="0"/>
              </a:spcAft>
              <a:defRPr/>
            </a:pPr>
            <a:r>
              <a:rPr lang="en-US" dirty="0">
                <a:solidFill>
                  <a:prstClr val="black"/>
                </a:solidFill>
                <a:latin typeface="Calibri Light" panose="020F0302020204030204" pitchFamily="34" charset="0"/>
                <a:cs typeface="Calibri Light" panose="020F0302020204030204" pitchFamily="34" charset="0"/>
              </a:rPr>
              <a:t> Cosa fare o non fare; Da </a:t>
            </a:r>
            <a:r>
              <a:rPr lang="en-US" dirty="0" err="1">
                <a:solidFill>
                  <a:prstClr val="black"/>
                </a:solidFill>
                <a:latin typeface="Calibri Light" panose="020F0302020204030204" pitchFamily="34" charset="0"/>
                <a:cs typeface="Calibri Light" panose="020F0302020204030204" pitchFamily="34" charset="0"/>
              </a:rPr>
              <a:t>cosa</a:t>
            </a:r>
            <a:r>
              <a:rPr lang="en-US" dirty="0">
                <a:solidFill>
                  <a:prstClr val="black"/>
                </a:solidFill>
                <a:latin typeface="Calibri Light" panose="020F0302020204030204" pitchFamily="34" charset="0"/>
                <a:cs typeface="Calibri Light" panose="020F0302020204030204" pitchFamily="34" charset="0"/>
              </a:rPr>
              <a:t> </a:t>
            </a:r>
            <a:r>
              <a:rPr lang="en-US" dirty="0" err="1">
                <a:solidFill>
                  <a:prstClr val="black"/>
                </a:solidFill>
                <a:latin typeface="Calibri Light" panose="020F0302020204030204" pitchFamily="34" charset="0"/>
                <a:cs typeface="Calibri Light" panose="020F0302020204030204" pitchFamily="34" charset="0"/>
              </a:rPr>
              <a:t>difendersi</a:t>
            </a:r>
            <a:endParaRPr lang="en-US" dirty="0">
              <a:solidFill>
                <a:prstClr val="black"/>
              </a:solidFill>
              <a:latin typeface="Calibri Light" panose="020F0302020204030204" pitchFamily="34" charset="0"/>
              <a:cs typeface="Calibri Light" panose="020F0302020204030204" pitchFamily="34" charset="0"/>
            </a:endParaRPr>
          </a:p>
        </p:txBody>
      </p:sp>
      <p:sp>
        <p:nvSpPr>
          <p:cNvPr id="7" name="Rettangolo 6">
            <a:extLst>
              <a:ext uri="{FF2B5EF4-FFF2-40B4-BE49-F238E27FC236}">
                <a16:creationId xmlns:a16="http://schemas.microsoft.com/office/drawing/2014/main" id="{19662AC9-06B2-FA29-5BD9-EF37D3E2755A}"/>
              </a:ext>
            </a:extLst>
          </p:cNvPr>
          <p:cNvSpPr/>
          <p:nvPr/>
        </p:nvSpPr>
        <p:spPr>
          <a:xfrm>
            <a:off x="2493513" y="5733329"/>
            <a:ext cx="4156975" cy="230832"/>
          </a:xfrm>
          <a:prstGeom prst="rect">
            <a:avLst/>
          </a:prstGeom>
        </p:spPr>
        <p:txBody>
          <a:bodyPr wrap="square">
            <a:spAutoFit/>
          </a:bodyPr>
          <a:lstStyle/>
          <a:p>
            <a:pPr algn="ctr" defTabSz="685800" eaLnBrk="1" fontAlgn="auto" hangingPunct="1">
              <a:spcBef>
                <a:spcPts val="0"/>
              </a:spcBef>
              <a:spcAft>
                <a:spcPts val="0"/>
              </a:spcAft>
              <a:defRPr/>
            </a:pPr>
            <a:r>
              <a:rPr lang="en-US" sz="900" dirty="0">
                <a:solidFill>
                  <a:prstClr val="black"/>
                </a:solidFill>
                <a:latin typeface="Calibri Light" panose="020F0302020204030204" pitchFamily="34" charset="0"/>
                <a:cs typeface="Calibri Light" panose="020F0302020204030204" pitchFamily="34" charset="0"/>
              </a:rPr>
              <a:t> 7</a:t>
            </a:r>
          </a:p>
        </p:txBody>
      </p:sp>
      <mc:AlternateContent xmlns:mc="http://schemas.openxmlformats.org/markup-compatibility/2006" xmlns:p14="http://schemas.microsoft.com/office/powerpoint/2010/main">
        <mc:Choice Requires="p14">
          <p:contentPart p14:bwMode="auto" r:id="rId4">
            <p14:nvContentPartPr>
              <p14:cNvPr id="11" name="Input penna 10">
                <a:extLst>
                  <a:ext uri="{FF2B5EF4-FFF2-40B4-BE49-F238E27FC236}">
                    <a16:creationId xmlns:a16="http://schemas.microsoft.com/office/drawing/2014/main" id="{C90CC9F9-D4F3-8FA2-8767-54586C833BAA}"/>
                  </a:ext>
                </a:extLst>
              </p14:cNvPr>
              <p14:cNvContentPartPr/>
              <p14:nvPr/>
            </p14:nvContentPartPr>
            <p14:xfrm>
              <a:off x="5671528" y="-208528"/>
              <a:ext cx="360" cy="360"/>
            </p14:xfrm>
          </p:contentPart>
        </mc:Choice>
        <mc:Fallback xmlns="">
          <p:pic>
            <p:nvPicPr>
              <p:cNvPr id="11" name="Input penna 10">
                <a:extLst>
                  <a:ext uri="{FF2B5EF4-FFF2-40B4-BE49-F238E27FC236}">
                    <a16:creationId xmlns:a16="http://schemas.microsoft.com/office/drawing/2014/main" id="{C90CC9F9-D4F3-8FA2-8767-54586C833BAA}"/>
                  </a:ext>
                </a:extLst>
              </p:cNvPr>
              <p:cNvPicPr/>
              <p:nvPr/>
            </p:nvPicPr>
            <p:blipFill>
              <a:blip r:embed="rId5"/>
              <a:stretch>
                <a:fillRect/>
              </a:stretch>
            </p:blipFill>
            <p:spPr>
              <a:xfrm>
                <a:off x="5617888" y="-31616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put penna 11">
                <a:extLst>
                  <a:ext uri="{FF2B5EF4-FFF2-40B4-BE49-F238E27FC236}">
                    <a16:creationId xmlns:a16="http://schemas.microsoft.com/office/drawing/2014/main" id="{442F121B-0EE3-7B0F-BA41-CDCD83C2321B}"/>
                  </a:ext>
                </a:extLst>
              </p14:cNvPr>
              <p14:cNvContentPartPr/>
              <p14:nvPr/>
            </p14:nvContentPartPr>
            <p14:xfrm>
              <a:off x="5671528" y="-208528"/>
              <a:ext cx="360" cy="360"/>
            </p14:xfrm>
          </p:contentPart>
        </mc:Choice>
        <mc:Fallback xmlns="">
          <p:pic>
            <p:nvPicPr>
              <p:cNvPr id="12" name="Input penna 11">
                <a:extLst>
                  <a:ext uri="{FF2B5EF4-FFF2-40B4-BE49-F238E27FC236}">
                    <a16:creationId xmlns:a16="http://schemas.microsoft.com/office/drawing/2014/main" id="{442F121B-0EE3-7B0F-BA41-CDCD83C2321B}"/>
                  </a:ext>
                </a:extLst>
              </p:cNvPr>
              <p:cNvPicPr/>
              <p:nvPr/>
            </p:nvPicPr>
            <p:blipFill>
              <a:blip r:embed="rId5"/>
              <a:stretch>
                <a:fillRect/>
              </a:stretch>
            </p:blipFill>
            <p:spPr>
              <a:xfrm>
                <a:off x="5617888" y="-31616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put penna 14">
                <a:extLst>
                  <a:ext uri="{FF2B5EF4-FFF2-40B4-BE49-F238E27FC236}">
                    <a16:creationId xmlns:a16="http://schemas.microsoft.com/office/drawing/2014/main" id="{A0E3F917-73C8-32CD-244A-C7EDA958C324}"/>
                  </a:ext>
                </a:extLst>
              </p14:cNvPr>
              <p14:cNvContentPartPr/>
              <p14:nvPr/>
            </p14:nvContentPartPr>
            <p14:xfrm>
              <a:off x="4360048" y="-364768"/>
              <a:ext cx="360" cy="360"/>
            </p14:xfrm>
          </p:contentPart>
        </mc:Choice>
        <mc:Fallback xmlns="">
          <p:pic>
            <p:nvPicPr>
              <p:cNvPr id="15" name="Input penna 14">
                <a:extLst>
                  <a:ext uri="{FF2B5EF4-FFF2-40B4-BE49-F238E27FC236}">
                    <a16:creationId xmlns:a16="http://schemas.microsoft.com/office/drawing/2014/main" id="{A0E3F917-73C8-32CD-244A-C7EDA958C324}"/>
                  </a:ext>
                </a:extLst>
              </p:cNvPr>
              <p:cNvPicPr/>
              <p:nvPr/>
            </p:nvPicPr>
            <p:blipFill>
              <a:blip r:embed="rId5"/>
              <a:stretch>
                <a:fillRect/>
              </a:stretch>
            </p:blipFill>
            <p:spPr>
              <a:xfrm>
                <a:off x="4306408" y="-472408"/>
                <a:ext cx="108000" cy="216000"/>
              </a:xfrm>
              <a:prstGeom prst="rect">
                <a:avLst/>
              </a:prstGeom>
            </p:spPr>
          </p:pic>
        </mc:Fallback>
      </mc:AlternateContent>
    </p:spTree>
    <p:extLst>
      <p:ext uri="{BB962C8B-B14F-4D97-AF65-F5344CB8AC3E}">
        <p14:creationId xmlns:p14="http://schemas.microsoft.com/office/powerpoint/2010/main" val="22105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0FEB28-8AA8-4B7E-ECB7-1BC51F041BA8}"/>
              </a:ext>
            </a:extLst>
          </p:cNvPr>
          <p:cNvSpPr>
            <a:spLocks noGrp="1"/>
          </p:cNvSpPr>
          <p:nvPr>
            <p:ph type="title"/>
          </p:nvPr>
        </p:nvSpPr>
        <p:spPr/>
        <p:txBody>
          <a:bodyPr/>
          <a:lstStyle/>
          <a:p>
            <a:r>
              <a:rPr lang="it-IT" dirty="0"/>
              <a:t>Burden of CVD in </a:t>
            </a:r>
            <a:r>
              <a:rPr lang="it-IT" dirty="0" err="1"/>
              <a:t>Italy</a:t>
            </a:r>
            <a:endParaRPr lang="it-IT" dirty="0"/>
          </a:p>
        </p:txBody>
      </p:sp>
      <p:sp>
        <p:nvSpPr>
          <p:cNvPr id="3" name="Segnaposto contenuto 2">
            <a:extLst>
              <a:ext uri="{FF2B5EF4-FFF2-40B4-BE49-F238E27FC236}">
                <a16:creationId xmlns:a16="http://schemas.microsoft.com/office/drawing/2014/main" id="{0C7D2632-4D19-C57F-D0E7-F14C8CA39982}"/>
              </a:ext>
            </a:extLst>
          </p:cNvPr>
          <p:cNvSpPr>
            <a:spLocks noGrp="1"/>
          </p:cNvSpPr>
          <p:nvPr>
            <p:ph idx="1"/>
          </p:nvPr>
        </p:nvSpPr>
        <p:spPr>
          <a:xfrm>
            <a:off x="457200" y="1600200"/>
            <a:ext cx="8229600" cy="4983162"/>
          </a:xfrm>
        </p:spPr>
        <p:txBody>
          <a:bodyPr/>
          <a:lstStyle/>
          <a:p>
            <a:r>
              <a:rPr lang="it-IT" dirty="0" err="1"/>
              <a:t>Proportion</a:t>
            </a:r>
            <a:r>
              <a:rPr lang="it-IT" dirty="0"/>
              <a:t> of </a:t>
            </a:r>
            <a:r>
              <a:rPr lang="it-IT" dirty="0" err="1"/>
              <a:t>deaths</a:t>
            </a:r>
            <a:r>
              <a:rPr lang="it-IT" dirty="0"/>
              <a:t> </a:t>
            </a:r>
            <a:r>
              <a:rPr lang="it-IT" dirty="0" err="1"/>
              <a:t>attributable</a:t>
            </a:r>
            <a:r>
              <a:rPr lang="it-IT" dirty="0"/>
              <a:t> to CVD : 35%</a:t>
            </a:r>
          </a:p>
          <a:p>
            <a:r>
              <a:rPr lang="it-IT" dirty="0"/>
              <a:t>New </a:t>
            </a:r>
            <a:r>
              <a:rPr lang="it-IT" dirty="0" err="1"/>
              <a:t>cases</a:t>
            </a:r>
            <a:r>
              <a:rPr lang="it-IT" dirty="0"/>
              <a:t> of CVD in a </a:t>
            </a:r>
            <a:r>
              <a:rPr lang="it-IT" dirty="0" err="1"/>
              <a:t>year</a:t>
            </a:r>
            <a:r>
              <a:rPr lang="it-IT" dirty="0"/>
              <a:t>: 230.000 </a:t>
            </a:r>
          </a:p>
          <a:p>
            <a:r>
              <a:rPr lang="it-IT" dirty="0" err="1"/>
              <a:t>Hospitalizations</a:t>
            </a:r>
            <a:r>
              <a:rPr lang="it-IT" dirty="0"/>
              <a:t>  for CVD in a year:673000 </a:t>
            </a:r>
          </a:p>
          <a:p>
            <a:r>
              <a:rPr lang="it-IT" dirty="0" err="1"/>
              <a:t>Economic</a:t>
            </a:r>
            <a:r>
              <a:rPr lang="it-IT" dirty="0"/>
              <a:t> Burden of CVD  on SSN </a:t>
            </a:r>
            <a:r>
              <a:rPr lang="it-IT" dirty="0" err="1"/>
              <a:t>yearly</a:t>
            </a:r>
            <a:r>
              <a:rPr lang="it-IT" dirty="0"/>
              <a:t> (</a:t>
            </a:r>
            <a:r>
              <a:rPr lang="it-IT" dirty="0" err="1"/>
              <a:t>direct</a:t>
            </a:r>
            <a:r>
              <a:rPr lang="it-IT" dirty="0"/>
              <a:t> and </a:t>
            </a:r>
            <a:r>
              <a:rPr lang="it-IT" dirty="0" err="1"/>
              <a:t>indirect</a:t>
            </a:r>
            <a:r>
              <a:rPr lang="it-IT" dirty="0"/>
              <a:t>). 19-24 </a:t>
            </a:r>
            <a:r>
              <a:rPr lang="it-IT" dirty="0" err="1"/>
              <a:t>billions</a:t>
            </a:r>
            <a:endParaRPr lang="it-IT" dirty="0"/>
          </a:p>
          <a:p>
            <a:pPr marL="0" indent="0">
              <a:buNone/>
            </a:pPr>
            <a:endParaRPr lang="it-IT" dirty="0"/>
          </a:p>
          <a:p>
            <a:r>
              <a:rPr lang="it-IT" dirty="0"/>
              <a:t>    SIPREC 2023        (website </a:t>
            </a:r>
            <a:r>
              <a:rPr lang="it-IT" dirty="0" err="1"/>
              <a:t>official</a:t>
            </a:r>
            <a:r>
              <a:rPr lang="it-IT" dirty="0"/>
              <a:t> </a:t>
            </a:r>
            <a:r>
              <a:rPr lang="it-IT" dirty="0" err="1"/>
              <a:t>document</a:t>
            </a:r>
            <a:r>
              <a:rPr lang="it-IT" dirty="0"/>
              <a:t>)</a:t>
            </a:r>
          </a:p>
        </p:txBody>
      </p:sp>
    </p:spTree>
    <p:extLst>
      <p:ext uri="{BB962C8B-B14F-4D97-AF65-F5344CB8AC3E}">
        <p14:creationId xmlns:p14="http://schemas.microsoft.com/office/powerpoint/2010/main" val="2610856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9FE643-895A-6F57-23CB-9B64C5909CA6}"/>
              </a:ext>
            </a:extLst>
          </p:cNvPr>
          <p:cNvSpPr>
            <a:spLocks noGrp="1"/>
          </p:cNvSpPr>
          <p:nvPr>
            <p:ph type="title"/>
          </p:nvPr>
        </p:nvSpPr>
        <p:spPr>
          <a:xfrm>
            <a:off x="386080" y="294957"/>
            <a:ext cx="8422640" cy="1696720"/>
          </a:xfrm>
        </p:spPr>
        <p:txBody>
          <a:bodyPr/>
          <a:lstStyle/>
          <a:p>
            <a:r>
              <a:rPr lang="it-IT" dirty="0"/>
              <a:t>Progetti Educazionali- Formativi Europei sviluppati da SIPREC per i giovani</a:t>
            </a:r>
          </a:p>
        </p:txBody>
      </p:sp>
      <p:sp>
        <p:nvSpPr>
          <p:cNvPr id="3" name="Segnaposto contenuto 2">
            <a:extLst>
              <a:ext uri="{FF2B5EF4-FFF2-40B4-BE49-F238E27FC236}">
                <a16:creationId xmlns:a16="http://schemas.microsoft.com/office/drawing/2014/main" id="{08449BFF-00AB-C30D-5303-B0D4CB20854D}"/>
              </a:ext>
            </a:extLst>
          </p:cNvPr>
          <p:cNvSpPr>
            <a:spLocks noGrp="1"/>
          </p:cNvSpPr>
          <p:nvPr>
            <p:ph idx="1"/>
          </p:nvPr>
        </p:nvSpPr>
        <p:spPr>
          <a:xfrm>
            <a:off x="579120" y="2663190"/>
            <a:ext cx="8229600" cy="3899853"/>
          </a:xfrm>
        </p:spPr>
        <p:txBody>
          <a:bodyPr/>
          <a:lstStyle/>
          <a:p>
            <a:r>
              <a:rPr lang="it-IT" dirty="0"/>
              <a:t>Vending Machines (Alimentazione)</a:t>
            </a:r>
          </a:p>
          <a:p>
            <a:r>
              <a:rPr lang="it-IT" dirty="0" err="1"/>
              <a:t>Women’s</a:t>
            </a:r>
            <a:r>
              <a:rPr lang="it-IT" dirty="0"/>
              <a:t> </a:t>
            </a:r>
            <a:r>
              <a:rPr lang="it-IT" dirty="0" err="1"/>
              <a:t>hurdles</a:t>
            </a:r>
            <a:r>
              <a:rPr lang="it-IT" dirty="0"/>
              <a:t> (Esercizio fisico)</a:t>
            </a:r>
          </a:p>
          <a:p>
            <a:r>
              <a:rPr lang="it-IT" dirty="0"/>
              <a:t>School </a:t>
            </a:r>
            <a:r>
              <a:rPr lang="it-IT" dirty="0" err="1"/>
              <a:t>students</a:t>
            </a:r>
            <a:r>
              <a:rPr lang="it-IT" dirty="0"/>
              <a:t> </a:t>
            </a:r>
            <a:r>
              <a:rPr lang="it-IT" dirty="0" err="1"/>
              <a:t>as</a:t>
            </a:r>
            <a:r>
              <a:rPr lang="it-IT" dirty="0"/>
              <a:t> film-makers </a:t>
            </a:r>
            <a:r>
              <a:rPr lang="it-IT" dirty="0" err="1"/>
              <a:t>focused</a:t>
            </a:r>
            <a:r>
              <a:rPr lang="it-IT" dirty="0"/>
              <a:t> on  </a:t>
            </a:r>
            <a:r>
              <a:rPr lang="it-IT" dirty="0" err="1"/>
              <a:t>prevention</a:t>
            </a:r>
            <a:endParaRPr lang="it-IT" dirty="0"/>
          </a:p>
          <a:p>
            <a:pPr marL="0" indent="0">
              <a:buNone/>
            </a:pPr>
            <a:endParaRPr lang="it-IT" dirty="0"/>
          </a:p>
        </p:txBody>
      </p:sp>
    </p:spTree>
    <p:extLst>
      <p:ext uri="{BB962C8B-B14F-4D97-AF65-F5344CB8AC3E}">
        <p14:creationId xmlns:p14="http://schemas.microsoft.com/office/powerpoint/2010/main" val="1963901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F9B6C18-2BF8-5107-18DA-9F9CD611E3FD}"/>
              </a:ext>
            </a:extLst>
          </p:cNvPr>
          <p:cNvSpPr>
            <a:spLocks noGrp="1"/>
          </p:cNvSpPr>
          <p:nvPr>
            <p:ph type="body" idx="1"/>
          </p:nvPr>
        </p:nvSpPr>
        <p:spPr/>
        <p:txBody>
          <a:bodyPr/>
          <a:lstStyle/>
          <a:p>
            <a:pPr algn="ctr">
              <a:defRPr/>
            </a:pPr>
            <a:r>
              <a:rPr lang="it-IT" sz="2400" i="1" dirty="0"/>
              <a:t>Lo sviluppo di strategie di prevenzione moderne ed efficaci,</a:t>
            </a:r>
          </a:p>
          <a:p>
            <a:pPr algn="ctr">
              <a:defRPr/>
            </a:pPr>
            <a:r>
              <a:rPr lang="it-IT" sz="2400" i="1" dirty="0"/>
              <a:t>basate sull’implementazione dei corretti stili di vita e su interventi farmacologici consolidati dalle evidenze, si propone oggi come lo strumento principale per sconfiggere le malattie cardiovascolari, per garantire una migliore qualità di vita nell’età avanzata e per assicurare la sostenibilità socio-economica futura del nostro Sistema Sanitario Nazionale.</a:t>
            </a:r>
          </a:p>
        </p:txBody>
      </p:sp>
      <p:sp>
        <p:nvSpPr>
          <p:cNvPr id="6" name="CasellaDiTesto 5">
            <a:extLst>
              <a:ext uri="{FF2B5EF4-FFF2-40B4-BE49-F238E27FC236}">
                <a16:creationId xmlns:a16="http://schemas.microsoft.com/office/drawing/2014/main" id="{54EC7C33-EAB1-3337-0135-220C5FD6FA06}"/>
              </a:ext>
            </a:extLst>
          </p:cNvPr>
          <p:cNvSpPr txBox="1"/>
          <p:nvPr/>
        </p:nvSpPr>
        <p:spPr>
          <a:xfrm>
            <a:off x="6899275" y="6226175"/>
            <a:ext cx="2501900" cy="307975"/>
          </a:xfrm>
          <a:prstGeom prst="rect">
            <a:avLst/>
          </a:prstGeom>
          <a:noFill/>
        </p:spPr>
        <p:txBody>
          <a:bodyPr>
            <a:spAutoFit/>
          </a:bodyPr>
          <a:lstStyle/>
          <a:p>
            <a:pPr>
              <a:defRPr/>
            </a:pPr>
            <a:r>
              <a:rPr lang="it-IT" sz="1400" dirty="0">
                <a:latin typeface="+mn-lt"/>
              </a:rPr>
              <a:t>M. Volpe. GIC 2018</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27">
            <a:extLst>
              <a:ext uri="{FF2B5EF4-FFF2-40B4-BE49-F238E27FC236}">
                <a16:creationId xmlns:a16="http://schemas.microsoft.com/office/drawing/2014/main" id="{BB26B9A2-7EFE-34C3-ADD6-77298CD1BD92}"/>
              </a:ext>
            </a:extLst>
          </p:cNvPr>
          <p:cNvSpPr txBox="1">
            <a:spLocks noChangeArrowheads="1"/>
          </p:cNvSpPr>
          <p:nvPr/>
        </p:nvSpPr>
        <p:spPr bwMode="auto">
          <a:xfrm>
            <a:off x="7646194" y="5710239"/>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altLang="it-IT" sz="1500" b="1"/>
          </a:p>
        </p:txBody>
      </p:sp>
      <p:sp>
        <p:nvSpPr>
          <p:cNvPr id="31748" name="Text Box 1028">
            <a:extLst>
              <a:ext uri="{FF2B5EF4-FFF2-40B4-BE49-F238E27FC236}">
                <a16:creationId xmlns:a16="http://schemas.microsoft.com/office/drawing/2014/main" id="{E5C94DC3-8F02-E01D-3D83-10B9E97DF619}"/>
              </a:ext>
            </a:extLst>
          </p:cNvPr>
          <p:cNvSpPr txBox="1">
            <a:spLocks noChangeArrowheads="1"/>
          </p:cNvSpPr>
          <p:nvPr/>
        </p:nvSpPr>
        <p:spPr bwMode="auto">
          <a:xfrm>
            <a:off x="7074694" y="5538789"/>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altLang="it-IT" sz="1500" b="1"/>
          </a:p>
        </p:txBody>
      </p:sp>
      <p:sp>
        <p:nvSpPr>
          <p:cNvPr id="31749" name="Text Box 1029">
            <a:extLst>
              <a:ext uri="{FF2B5EF4-FFF2-40B4-BE49-F238E27FC236}">
                <a16:creationId xmlns:a16="http://schemas.microsoft.com/office/drawing/2014/main" id="{1DD412A1-5C1D-9F9D-8473-5251ADB98E52}"/>
              </a:ext>
            </a:extLst>
          </p:cNvPr>
          <p:cNvSpPr txBox="1">
            <a:spLocks noChangeArrowheads="1"/>
          </p:cNvSpPr>
          <p:nvPr/>
        </p:nvSpPr>
        <p:spPr bwMode="auto">
          <a:xfrm>
            <a:off x="1143001" y="36992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altLang="it-IT" b="1"/>
          </a:p>
        </p:txBody>
      </p:sp>
      <p:pic>
        <p:nvPicPr>
          <p:cNvPr id="31750" name="Picture 1031" descr="E:\Documenti\ALFREDO\CORSI\TERRACINA 2004\barnard 2.jpg">
            <a:extLst>
              <a:ext uri="{FF2B5EF4-FFF2-40B4-BE49-F238E27FC236}">
                <a16:creationId xmlns:a16="http://schemas.microsoft.com/office/drawing/2014/main" id="{EC55C3DF-9720-0220-FB86-D723C75DC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29" y="1566227"/>
            <a:ext cx="2103833" cy="2883300"/>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31751" name="Text Box 1032">
            <a:extLst>
              <a:ext uri="{FF2B5EF4-FFF2-40B4-BE49-F238E27FC236}">
                <a16:creationId xmlns:a16="http://schemas.microsoft.com/office/drawing/2014/main" id="{A94DDC83-BBDC-42D4-1647-858EE9635438}"/>
              </a:ext>
            </a:extLst>
          </p:cNvPr>
          <p:cNvSpPr txBox="1">
            <a:spLocks noChangeArrowheads="1"/>
          </p:cNvSpPr>
          <p:nvPr/>
        </p:nvSpPr>
        <p:spPr bwMode="auto">
          <a:xfrm>
            <a:off x="1334692" y="879873"/>
            <a:ext cx="6474619" cy="553998"/>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t-IT" altLang="it-IT" sz="1500" b="1" dirty="0"/>
              <a:t>Nel corso del 2000, trentatré anni dopo  il primo trapianto di cuore, Christiaan  Barnard pubblica questo libro e scrive in copertina …</a:t>
            </a:r>
          </a:p>
        </p:txBody>
      </p:sp>
      <p:pic>
        <p:nvPicPr>
          <p:cNvPr id="31752" name="Picture 1033" descr="E:\Documenti\ALFREDO\CORSI\TERRACINA 2004\barnard 3.jpg">
            <a:extLst>
              <a:ext uri="{FF2B5EF4-FFF2-40B4-BE49-F238E27FC236}">
                <a16:creationId xmlns:a16="http://schemas.microsoft.com/office/drawing/2014/main" id="{5ADD362C-64B5-C4DF-2AAC-CADD3EC57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511" y="1885203"/>
            <a:ext cx="5828988" cy="3951242"/>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B69718-A2EA-4B13-C69E-B931523B02B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14C7027-6548-9ABF-4B4E-0795D5277B75}"/>
              </a:ext>
            </a:extLst>
          </p:cNvPr>
          <p:cNvSpPr>
            <a:spLocks noGrp="1"/>
          </p:cNvSpPr>
          <p:nvPr>
            <p:ph idx="1"/>
          </p:nvPr>
        </p:nvSpPr>
        <p:spPr/>
        <p:txBody>
          <a:bodyPr/>
          <a:lstStyle/>
          <a:p>
            <a:r>
              <a:rPr lang="it-IT" dirty="0"/>
              <a:t>Grazie per la vostra attenzione</a:t>
            </a:r>
          </a:p>
        </p:txBody>
      </p:sp>
    </p:spTree>
    <p:extLst>
      <p:ext uri="{BB962C8B-B14F-4D97-AF65-F5344CB8AC3E}">
        <p14:creationId xmlns:p14="http://schemas.microsoft.com/office/powerpoint/2010/main" val="372976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5">
            <a:extLst>
              <a:ext uri="{FF2B5EF4-FFF2-40B4-BE49-F238E27FC236}">
                <a16:creationId xmlns:a16="http://schemas.microsoft.com/office/drawing/2014/main" id="{8715C2AA-42AF-8E4A-EE57-530C24C904E3}"/>
              </a:ext>
            </a:extLst>
          </p:cNvPr>
          <p:cNvSpPr>
            <a:spLocks noGrp="1"/>
          </p:cNvSpPr>
          <p:nvPr>
            <p:ph type="title"/>
          </p:nvPr>
        </p:nvSpPr>
        <p:spPr/>
        <p:txBody>
          <a:bodyPr/>
          <a:lstStyle/>
          <a:p>
            <a:pPr eaLnBrk="1" hangingPunct="1"/>
            <a:r>
              <a:rPr lang="it-IT" altLang="en-US" sz="3600"/>
              <a:t>Costo Totale delle Cure Mediche in Europa</a:t>
            </a:r>
          </a:p>
        </p:txBody>
      </p:sp>
      <p:graphicFrame>
        <p:nvGraphicFramePr>
          <p:cNvPr id="22531" name="Segnaposto contenuto 4">
            <a:extLst>
              <a:ext uri="{FF2B5EF4-FFF2-40B4-BE49-F238E27FC236}">
                <a16:creationId xmlns:a16="http://schemas.microsoft.com/office/drawing/2014/main" id="{FDC68762-79E5-C126-AD0B-4BD3879469CF}"/>
              </a:ext>
            </a:extLst>
          </p:cNvPr>
          <p:cNvGraphicFramePr>
            <a:graphicFrameLocks noGrp="1"/>
          </p:cNvGraphicFramePr>
          <p:nvPr>
            <p:ph idx="1"/>
          </p:nvPr>
        </p:nvGraphicFramePr>
        <p:xfrm>
          <a:off x="457200" y="1335088"/>
          <a:ext cx="8229600" cy="4527550"/>
        </p:xfrm>
        <a:graphic>
          <a:graphicData uri="http://schemas.openxmlformats.org/presentationml/2006/ole">
            <mc:AlternateContent xmlns:mc="http://schemas.openxmlformats.org/markup-compatibility/2006">
              <mc:Choice xmlns:v="urn:schemas-microsoft-com:vml" Requires="v">
                <p:oleObj r:id="rId2" imgW="8572500" imgH="4711700" progId="Excel.Chart.8">
                  <p:embed/>
                </p:oleObj>
              </mc:Choice>
              <mc:Fallback>
                <p:oleObj r:id="rId2" imgW="8572500" imgH="4711700" progId="Excel.Chart.8">
                  <p:embed/>
                  <p:pic>
                    <p:nvPicPr>
                      <p:cNvPr id="0" name="Segnaposto contenuto 4"/>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35088"/>
                        <a:ext cx="82296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2" name="Rettangolo 6">
            <a:extLst>
              <a:ext uri="{FF2B5EF4-FFF2-40B4-BE49-F238E27FC236}">
                <a16:creationId xmlns:a16="http://schemas.microsoft.com/office/drawing/2014/main" id="{BED3232B-F321-59DE-E3B5-AF9E30475C96}"/>
              </a:ext>
            </a:extLst>
          </p:cNvPr>
          <p:cNvSpPr>
            <a:spLocks noChangeArrowheads="1"/>
          </p:cNvSpPr>
          <p:nvPr/>
        </p:nvSpPr>
        <p:spPr bwMode="auto">
          <a:xfrm>
            <a:off x="1651000" y="6027738"/>
            <a:ext cx="749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it-IT" altLang="en-US" sz="1200">
                <a:latin typeface="Calibri" panose="020F0502020204030204" pitchFamily="34" charset="0"/>
              </a:rPr>
              <a:t>Bridging science and health policy in cardiovascular disease: focus on lipid management.</a:t>
            </a:r>
          </a:p>
          <a:p>
            <a:pPr algn="r"/>
            <a:r>
              <a:rPr lang="it-IT" altLang="en-US" sz="1200">
                <a:latin typeface="Calibri" panose="020F0502020204030204" pitchFamily="34" charset="0"/>
              </a:rPr>
              <a:t>A Report from a Session held during the 7th International Symposium on Multiple Risk Factors in CV Diseases: </a:t>
            </a:r>
          </a:p>
          <a:p>
            <a:pPr algn="r"/>
            <a:r>
              <a:rPr lang="it-IT" altLang="en-US" sz="1200">
                <a:latin typeface="Calibri" panose="020F0502020204030204" pitchFamily="34" charset="0"/>
              </a:rPr>
              <a:t>Prevention and Intervention – Health Policy, in Venice, Italy, on 25 October, 2008</a:t>
            </a:r>
          </a:p>
          <a:p>
            <a:pPr algn="r"/>
            <a:r>
              <a:rPr lang="it-IT" altLang="en-US" sz="1200">
                <a:latin typeface="Calibri" panose="020F0502020204030204" pitchFamily="34" charset="0"/>
              </a:rPr>
              <a:t>Derived from Volpe M, et al. Atherosclerosis Supplements 2009;10:3–21</a:t>
            </a:r>
          </a:p>
        </p:txBody>
      </p:sp>
      <p:sp>
        <p:nvSpPr>
          <p:cNvPr id="22533" name="CasellaDiTesto 7">
            <a:extLst>
              <a:ext uri="{FF2B5EF4-FFF2-40B4-BE49-F238E27FC236}">
                <a16:creationId xmlns:a16="http://schemas.microsoft.com/office/drawing/2014/main" id="{5CBF4E30-BD08-B6FE-8231-F97B14AE91B0}"/>
              </a:ext>
            </a:extLst>
          </p:cNvPr>
          <p:cNvSpPr txBox="1">
            <a:spLocks noChangeArrowheads="1"/>
          </p:cNvSpPr>
          <p:nvPr/>
        </p:nvSpPr>
        <p:spPr bwMode="auto">
          <a:xfrm>
            <a:off x="6288088" y="1973263"/>
            <a:ext cx="1771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600" b="1">
                <a:latin typeface="Calibri" panose="020F0502020204030204" pitchFamily="34" charset="0"/>
              </a:rPr>
              <a:t>31,0 bilioni di Euro</a:t>
            </a:r>
          </a:p>
        </p:txBody>
      </p:sp>
      <p:sp>
        <p:nvSpPr>
          <p:cNvPr id="22534" name="CasellaDiTesto 8">
            <a:extLst>
              <a:ext uri="{FF2B5EF4-FFF2-40B4-BE49-F238E27FC236}">
                <a16:creationId xmlns:a16="http://schemas.microsoft.com/office/drawing/2014/main" id="{3C3B9B15-DB86-1F76-2436-54710D2765A6}"/>
              </a:ext>
            </a:extLst>
          </p:cNvPr>
          <p:cNvSpPr txBox="1">
            <a:spLocks noChangeArrowheads="1"/>
          </p:cNvSpPr>
          <p:nvPr/>
        </p:nvSpPr>
        <p:spPr bwMode="auto">
          <a:xfrm>
            <a:off x="6899275" y="3598863"/>
            <a:ext cx="1668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600" b="1">
                <a:latin typeface="Calibri" panose="020F0502020204030204" pitchFamily="34" charset="0"/>
              </a:rPr>
              <a:t>2,6 bilioni di Euro</a:t>
            </a:r>
          </a:p>
        </p:txBody>
      </p:sp>
      <p:sp>
        <p:nvSpPr>
          <p:cNvPr id="22535" name="CasellaDiTesto 9">
            <a:extLst>
              <a:ext uri="{FF2B5EF4-FFF2-40B4-BE49-F238E27FC236}">
                <a16:creationId xmlns:a16="http://schemas.microsoft.com/office/drawing/2014/main" id="{EFC28890-98D5-B360-0BDE-940FAECDEB32}"/>
              </a:ext>
            </a:extLst>
          </p:cNvPr>
          <p:cNvSpPr txBox="1">
            <a:spLocks noChangeArrowheads="1"/>
          </p:cNvSpPr>
          <p:nvPr/>
        </p:nvSpPr>
        <p:spPr bwMode="auto">
          <a:xfrm>
            <a:off x="1068388" y="2141538"/>
            <a:ext cx="1668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600" b="1">
                <a:latin typeface="Calibri" panose="020F0502020204030204" pitchFamily="34" charset="0"/>
              </a:rPr>
              <a:t>6,4 bilioni di Euro</a:t>
            </a:r>
          </a:p>
        </p:txBody>
      </p:sp>
      <p:sp>
        <p:nvSpPr>
          <p:cNvPr id="22536" name="CasellaDiTesto 10">
            <a:extLst>
              <a:ext uri="{FF2B5EF4-FFF2-40B4-BE49-F238E27FC236}">
                <a16:creationId xmlns:a16="http://schemas.microsoft.com/office/drawing/2014/main" id="{3DD86283-C0E6-18E6-8F42-E6FA4521D040}"/>
              </a:ext>
            </a:extLst>
          </p:cNvPr>
          <p:cNvSpPr txBox="1">
            <a:spLocks noChangeArrowheads="1"/>
          </p:cNvSpPr>
          <p:nvPr/>
        </p:nvSpPr>
        <p:spPr bwMode="auto">
          <a:xfrm>
            <a:off x="1651000" y="1600200"/>
            <a:ext cx="1771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en-US" sz="1600" b="1">
                <a:latin typeface="Calibri" panose="020F0502020204030204" pitchFamily="34" charset="0"/>
              </a:rPr>
              <a:t>10,6 bilioni di Euro</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0876E-DCED-8E71-60BA-4F8011ABD0DE}"/>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30113149-7BD5-8A29-72E8-6B1316B94AAB}"/>
              </a:ext>
            </a:extLst>
          </p:cNvPr>
          <p:cNvPicPr>
            <a:picLocks noChangeAspect="1"/>
          </p:cNvPicPr>
          <p:nvPr/>
        </p:nvPicPr>
        <p:blipFill>
          <a:blip r:embed="rId2"/>
          <a:stretch>
            <a:fillRect/>
          </a:stretch>
        </p:blipFill>
        <p:spPr>
          <a:xfrm>
            <a:off x="0" y="1751992"/>
            <a:ext cx="9144000" cy="4248758"/>
          </a:xfrm>
          <a:prstGeom prst="rect">
            <a:avLst/>
          </a:prstGeom>
        </p:spPr>
      </p:pic>
      <p:pic>
        <p:nvPicPr>
          <p:cNvPr id="4" name="Immagine 3">
            <a:extLst>
              <a:ext uri="{FF2B5EF4-FFF2-40B4-BE49-F238E27FC236}">
                <a16:creationId xmlns:a16="http://schemas.microsoft.com/office/drawing/2014/main" id="{5F172B67-77FE-7B5C-AA45-C902A5C40DBE}"/>
              </a:ext>
            </a:extLst>
          </p:cNvPr>
          <p:cNvPicPr>
            <a:picLocks noChangeAspect="1"/>
          </p:cNvPicPr>
          <p:nvPr/>
        </p:nvPicPr>
        <p:blipFill>
          <a:blip r:embed="rId3"/>
          <a:stretch>
            <a:fillRect/>
          </a:stretch>
        </p:blipFill>
        <p:spPr>
          <a:xfrm>
            <a:off x="2270305" y="857251"/>
            <a:ext cx="4562579" cy="922628"/>
          </a:xfrm>
          <a:prstGeom prst="rect">
            <a:avLst/>
          </a:prstGeom>
        </p:spPr>
      </p:pic>
      <p:sp>
        <p:nvSpPr>
          <p:cNvPr id="5" name="Oval 8">
            <a:extLst>
              <a:ext uri="{FF2B5EF4-FFF2-40B4-BE49-F238E27FC236}">
                <a16:creationId xmlns:a16="http://schemas.microsoft.com/office/drawing/2014/main" id="{219E72BC-8DEE-D28D-19C8-507F3413129D}"/>
              </a:ext>
            </a:extLst>
          </p:cNvPr>
          <p:cNvSpPr>
            <a:spLocks noChangeArrowheads="1"/>
          </p:cNvSpPr>
          <p:nvPr/>
        </p:nvSpPr>
        <p:spPr bwMode="auto">
          <a:xfrm flipH="1">
            <a:off x="3060382" y="2674621"/>
            <a:ext cx="977263" cy="2431388"/>
          </a:xfrm>
          <a:prstGeom prst="ellipse">
            <a:avLst/>
          </a:prstGeom>
          <a:noFill/>
          <a:ln w="9525">
            <a:solidFill>
              <a:srgbClr val="CC3300"/>
            </a:solidFill>
            <a:round/>
            <a:headEnd/>
            <a:tailEnd/>
          </a:ln>
          <a:effectLst>
            <a:prstShdw prst="shdw17" dist="17961" dir="2700000">
              <a:srgbClr val="7A1F00"/>
            </a:prstShdw>
          </a:effectLst>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Verdana" panose="020B0604030504040204" pitchFamily="34" charset="0"/>
              </a:defRPr>
            </a:lvl1pPr>
            <a:lvl2pPr marL="742950" indent="-285750">
              <a:defRPr sz="1500">
                <a:solidFill>
                  <a:schemeClr val="tx1"/>
                </a:solidFill>
                <a:latin typeface="Verdana" panose="020B0604030504040204" pitchFamily="34" charset="0"/>
              </a:defRPr>
            </a:lvl2pPr>
            <a:lvl3pPr marL="1143000" indent="-228600">
              <a:defRPr sz="1500">
                <a:solidFill>
                  <a:schemeClr val="tx1"/>
                </a:solidFill>
                <a:latin typeface="Verdana" panose="020B0604030504040204" pitchFamily="34" charset="0"/>
              </a:defRPr>
            </a:lvl3pPr>
            <a:lvl4pPr marL="1600200" indent="-228600">
              <a:defRPr sz="1500">
                <a:solidFill>
                  <a:schemeClr val="tx1"/>
                </a:solidFill>
                <a:latin typeface="Verdana" panose="020B0604030504040204" pitchFamily="34" charset="0"/>
              </a:defRPr>
            </a:lvl4pPr>
            <a:lvl5pPr marL="2057400" indent="-228600">
              <a:defRPr sz="1500">
                <a:solidFill>
                  <a:schemeClr val="tx1"/>
                </a:solidFill>
                <a:latin typeface="Verdana" panose="020B0604030504040204" pitchFamily="34" charset="0"/>
              </a:defRPr>
            </a:lvl5pPr>
            <a:lvl6pPr marL="2514600" indent="-228600" eaLnBrk="0" fontAlgn="base" hangingPunct="0">
              <a:spcBef>
                <a:spcPct val="0"/>
              </a:spcBef>
              <a:spcAft>
                <a:spcPct val="0"/>
              </a:spcAft>
              <a:defRPr sz="1500">
                <a:solidFill>
                  <a:schemeClr val="tx1"/>
                </a:solidFill>
                <a:latin typeface="Verdana" panose="020B0604030504040204" pitchFamily="34" charset="0"/>
              </a:defRPr>
            </a:lvl6pPr>
            <a:lvl7pPr marL="2971800" indent="-228600" eaLnBrk="0" fontAlgn="base" hangingPunct="0">
              <a:spcBef>
                <a:spcPct val="0"/>
              </a:spcBef>
              <a:spcAft>
                <a:spcPct val="0"/>
              </a:spcAft>
              <a:defRPr sz="1500">
                <a:solidFill>
                  <a:schemeClr val="tx1"/>
                </a:solidFill>
                <a:latin typeface="Verdana" panose="020B0604030504040204" pitchFamily="34" charset="0"/>
              </a:defRPr>
            </a:lvl7pPr>
            <a:lvl8pPr marL="3429000" indent="-228600" eaLnBrk="0" fontAlgn="base" hangingPunct="0">
              <a:spcBef>
                <a:spcPct val="0"/>
              </a:spcBef>
              <a:spcAft>
                <a:spcPct val="0"/>
              </a:spcAft>
              <a:defRPr sz="1500">
                <a:solidFill>
                  <a:schemeClr val="tx1"/>
                </a:solidFill>
                <a:latin typeface="Verdana" panose="020B0604030504040204" pitchFamily="34" charset="0"/>
              </a:defRPr>
            </a:lvl8pPr>
            <a:lvl9pPr marL="3886200" indent="-228600" eaLnBrk="0" fontAlgn="base" hangingPunct="0">
              <a:spcBef>
                <a:spcPct val="0"/>
              </a:spcBef>
              <a:spcAft>
                <a:spcPct val="0"/>
              </a:spcAft>
              <a:defRPr sz="1500">
                <a:solidFill>
                  <a:schemeClr val="tx1"/>
                </a:solidFill>
                <a:latin typeface="Verdana" panose="020B0604030504040204" pitchFamily="34" charset="0"/>
              </a:defRPr>
            </a:lvl9pPr>
          </a:lstStyle>
          <a:p>
            <a:endParaRPr lang="it-IT" altLang="it-IT" sz="1125">
              <a:latin typeface="Calibri" panose="020F0502020204030204" pitchFamily="34" charset="0"/>
            </a:endParaRPr>
          </a:p>
        </p:txBody>
      </p:sp>
      <p:sp>
        <p:nvSpPr>
          <p:cNvPr id="6" name="Oval 8">
            <a:extLst>
              <a:ext uri="{FF2B5EF4-FFF2-40B4-BE49-F238E27FC236}">
                <a16:creationId xmlns:a16="http://schemas.microsoft.com/office/drawing/2014/main" id="{87CFA7AB-52F2-9793-67CF-A39FF8740E1B}"/>
              </a:ext>
            </a:extLst>
          </p:cNvPr>
          <p:cNvSpPr>
            <a:spLocks noChangeArrowheads="1"/>
          </p:cNvSpPr>
          <p:nvPr/>
        </p:nvSpPr>
        <p:spPr bwMode="auto">
          <a:xfrm rot="18993834" flipH="1">
            <a:off x="5486447" y="3787743"/>
            <a:ext cx="3187886" cy="997455"/>
          </a:xfrm>
          <a:prstGeom prst="ellipse">
            <a:avLst/>
          </a:prstGeom>
          <a:noFill/>
          <a:ln w="9525">
            <a:solidFill>
              <a:srgbClr val="CC3300"/>
            </a:solidFill>
            <a:round/>
            <a:headEnd/>
            <a:tailEnd/>
          </a:ln>
          <a:effectLst>
            <a:prstShdw prst="shdw17" dist="17961" dir="2700000">
              <a:srgbClr val="7A1F00"/>
            </a:prstShdw>
          </a:effectLst>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Verdana" panose="020B0604030504040204" pitchFamily="34" charset="0"/>
              </a:defRPr>
            </a:lvl1pPr>
            <a:lvl2pPr marL="742950" indent="-285750">
              <a:defRPr sz="1500">
                <a:solidFill>
                  <a:schemeClr val="tx1"/>
                </a:solidFill>
                <a:latin typeface="Verdana" panose="020B0604030504040204" pitchFamily="34" charset="0"/>
              </a:defRPr>
            </a:lvl2pPr>
            <a:lvl3pPr marL="1143000" indent="-228600">
              <a:defRPr sz="1500">
                <a:solidFill>
                  <a:schemeClr val="tx1"/>
                </a:solidFill>
                <a:latin typeface="Verdana" panose="020B0604030504040204" pitchFamily="34" charset="0"/>
              </a:defRPr>
            </a:lvl3pPr>
            <a:lvl4pPr marL="1600200" indent="-228600">
              <a:defRPr sz="1500">
                <a:solidFill>
                  <a:schemeClr val="tx1"/>
                </a:solidFill>
                <a:latin typeface="Verdana" panose="020B0604030504040204" pitchFamily="34" charset="0"/>
              </a:defRPr>
            </a:lvl4pPr>
            <a:lvl5pPr marL="2057400" indent="-228600">
              <a:defRPr sz="1500">
                <a:solidFill>
                  <a:schemeClr val="tx1"/>
                </a:solidFill>
                <a:latin typeface="Verdana" panose="020B0604030504040204" pitchFamily="34" charset="0"/>
              </a:defRPr>
            </a:lvl5pPr>
            <a:lvl6pPr marL="2514600" indent="-228600" eaLnBrk="0" fontAlgn="base" hangingPunct="0">
              <a:spcBef>
                <a:spcPct val="0"/>
              </a:spcBef>
              <a:spcAft>
                <a:spcPct val="0"/>
              </a:spcAft>
              <a:defRPr sz="1500">
                <a:solidFill>
                  <a:schemeClr val="tx1"/>
                </a:solidFill>
                <a:latin typeface="Verdana" panose="020B0604030504040204" pitchFamily="34" charset="0"/>
              </a:defRPr>
            </a:lvl6pPr>
            <a:lvl7pPr marL="2971800" indent="-228600" eaLnBrk="0" fontAlgn="base" hangingPunct="0">
              <a:spcBef>
                <a:spcPct val="0"/>
              </a:spcBef>
              <a:spcAft>
                <a:spcPct val="0"/>
              </a:spcAft>
              <a:defRPr sz="1500">
                <a:solidFill>
                  <a:schemeClr val="tx1"/>
                </a:solidFill>
                <a:latin typeface="Verdana" panose="020B0604030504040204" pitchFamily="34" charset="0"/>
              </a:defRPr>
            </a:lvl7pPr>
            <a:lvl8pPr marL="3429000" indent="-228600" eaLnBrk="0" fontAlgn="base" hangingPunct="0">
              <a:spcBef>
                <a:spcPct val="0"/>
              </a:spcBef>
              <a:spcAft>
                <a:spcPct val="0"/>
              </a:spcAft>
              <a:defRPr sz="1500">
                <a:solidFill>
                  <a:schemeClr val="tx1"/>
                </a:solidFill>
                <a:latin typeface="Verdana" panose="020B0604030504040204" pitchFamily="34" charset="0"/>
              </a:defRPr>
            </a:lvl8pPr>
            <a:lvl9pPr marL="3886200" indent="-228600" eaLnBrk="0" fontAlgn="base" hangingPunct="0">
              <a:spcBef>
                <a:spcPct val="0"/>
              </a:spcBef>
              <a:spcAft>
                <a:spcPct val="0"/>
              </a:spcAft>
              <a:defRPr sz="1500">
                <a:solidFill>
                  <a:schemeClr val="tx1"/>
                </a:solidFill>
                <a:latin typeface="Verdana" panose="020B0604030504040204" pitchFamily="34" charset="0"/>
              </a:defRPr>
            </a:lvl9pPr>
          </a:lstStyle>
          <a:p>
            <a:endParaRPr lang="it-IT" altLang="it-IT" sz="1125">
              <a:latin typeface="Calibri" panose="020F0502020204030204" pitchFamily="34" charset="0"/>
            </a:endParaRPr>
          </a:p>
        </p:txBody>
      </p:sp>
    </p:spTree>
    <p:extLst>
      <p:ext uri="{BB962C8B-B14F-4D97-AF65-F5344CB8AC3E}">
        <p14:creationId xmlns:p14="http://schemas.microsoft.com/office/powerpoint/2010/main" val="308859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63ED76-3EA3-E37C-1F05-5149E6F18BB5}"/>
              </a:ext>
            </a:extLst>
          </p:cNvPr>
          <p:cNvSpPr>
            <a:spLocks noGrp="1"/>
          </p:cNvSpPr>
          <p:nvPr>
            <p:ph type="title"/>
          </p:nvPr>
        </p:nvSpPr>
        <p:spPr/>
        <p:txBody>
          <a:bodyPr/>
          <a:lstStyle/>
          <a:p>
            <a:r>
              <a:rPr lang="it-IT" dirty="0"/>
              <a:t>Cause di mortalità  ed effetti socio-economici in Italia (dati ISTAT 2021)</a:t>
            </a:r>
          </a:p>
        </p:txBody>
      </p:sp>
      <p:sp>
        <p:nvSpPr>
          <p:cNvPr id="3" name="Segnaposto contenuto 2">
            <a:extLst>
              <a:ext uri="{FF2B5EF4-FFF2-40B4-BE49-F238E27FC236}">
                <a16:creationId xmlns:a16="http://schemas.microsoft.com/office/drawing/2014/main" id="{0BC24564-7DDF-9855-332A-7FFFB2B29B72}"/>
              </a:ext>
            </a:extLst>
          </p:cNvPr>
          <p:cNvSpPr>
            <a:spLocks noGrp="1"/>
          </p:cNvSpPr>
          <p:nvPr>
            <p:ph idx="1"/>
          </p:nvPr>
        </p:nvSpPr>
        <p:spPr>
          <a:xfrm>
            <a:off x="457200" y="1828800"/>
            <a:ext cx="8378190" cy="4754562"/>
          </a:xfrm>
        </p:spPr>
        <p:txBody>
          <a:bodyPr/>
          <a:lstStyle/>
          <a:p>
            <a:r>
              <a:rPr lang="it-IT" dirty="0"/>
              <a:t> Mortalità per Patologie cardiovascolari: 30.8% (28.1% maschi; 33.4 femmine)</a:t>
            </a:r>
          </a:p>
          <a:p>
            <a:r>
              <a:rPr lang="it-IT" dirty="0"/>
              <a:t>Prima causa di ospedalizzazione (673.000 per anno; nuovi casi/anno: 230.000)</a:t>
            </a:r>
          </a:p>
          <a:p>
            <a:r>
              <a:rPr lang="it-IT" dirty="0"/>
              <a:t>Impatto socio-economico delle malattie cardiovascolari : 41 miliardi di Euro, 15% della spesa sanitaria, 726 euro pro capite (sopra la media europea: 631 euro pro capite per un totale di 282 miliardi di euro)</a:t>
            </a:r>
          </a:p>
          <a:p>
            <a:endParaRPr lang="it-IT" dirty="0"/>
          </a:p>
        </p:txBody>
      </p:sp>
    </p:spTree>
    <p:extLst>
      <p:ext uri="{BB962C8B-B14F-4D97-AF65-F5344CB8AC3E}">
        <p14:creationId xmlns:p14="http://schemas.microsoft.com/office/powerpoint/2010/main" val="161421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EE1C1A-A3C1-6E67-010B-564A16A1F09D}"/>
              </a:ext>
            </a:extLst>
          </p:cNvPr>
          <p:cNvSpPr>
            <a:spLocks noGrp="1"/>
          </p:cNvSpPr>
          <p:nvPr>
            <p:ph type="title"/>
          </p:nvPr>
        </p:nvSpPr>
        <p:spPr>
          <a:xfrm>
            <a:off x="584521" y="-110017"/>
            <a:ext cx="8229600" cy="1143000"/>
          </a:xfrm>
        </p:spPr>
        <p:txBody>
          <a:bodyPr/>
          <a:lstStyle/>
          <a:p>
            <a:r>
              <a:rPr lang="it-IT" sz="2000" dirty="0"/>
              <a:t>Categorie di rischio delle regioni sulla base dei tassi di mortalità cardiovascolare riportati dall’Organizzazione Mondiale della Sanità</a:t>
            </a:r>
          </a:p>
        </p:txBody>
      </p:sp>
      <p:sp>
        <p:nvSpPr>
          <p:cNvPr id="3" name="Segnaposto contenuto 2">
            <a:extLst>
              <a:ext uri="{FF2B5EF4-FFF2-40B4-BE49-F238E27FC236}">
                <a16:creationId xmlns:a16="http://schemas.microsoft.com/office/drawing/2014/main" id="{4C031BE2-F6B5-CDBE-606C-6FAD534B5F73}"/>
              </a:ext>
            </a:extLst>
          </p:cNvPr>
          <p:cNvSpPr>
            <a:spLocks noGrp="1"/>
          </p:cNvSpPr>
          <p:nvPr>
            <p:ph idx="1"/>
          </p:nvPr>
        </p:nvSpPr>
        <p:spPr/>
        <p:txBody>
          <a:bodyPr/>
          <a:lstStyle/>
          <a:p>
            <a:endParaRPr lang="it-IT" dirty="0"/>
          </a:p>
        </p:txBody>
      </p:sp>
      <p:pic>
        <p:nvPicPr>
          <p:cNvPr id="4" name="Immagine 3">
            <a:extLst>
              <a:ext uri="{FF2B5EF4-FFF2-40B4-BE49-F238E27FC236}">
                <a16:creationId xmlns:a16="http://schemas.microsoft.com/office/drawing/2014/main" id="{D8A59EA3-FB81-D0A0-8CA2-F64A4C747B11}"/>
              </a:ext>
            </a:extLst>
          </p:cNvPr>
          <p:cNvPicPr>
            <a:picLocks noChangeAspect="1"/>
          </p:cNvPicPr>
          <p:nvPr/>
        </p:nvPicPr>
        <p:blipFill>
          <a:blip r:embed="rId2"/>
          <a:stretch>
            <a:fillRect/>
          </a:stretch>
        </p:blipFill>
        <p:spPr>
          <a:xfrm>
            <a:off x="1460579" y="1032983"/>
            <a:ext cx="6477483" cy="5419071"/>
          </a:xfrm>
          <a:prstGeom prst="rect">
            <a:avLst/>
          </a:prstGeom>
        </p:spPr>
      </p:pic>
    </p:spTree>
    <p:extLst>
      <p:ext uri="{BB962C8B-B14F-4D97-AF65-F5344CB8AC3E}">
        <p14:creationId xmlns:p14="http://schemas.microsoft.com/office/powerpoint/2010/main" val="286501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9E714F-156E-6B6B-D7CD-C031A51A7380}"/>
              </a:ext>
            </a:extLst>
          </p:cNvPr>
          <p:cNvSpPr>
            <a:spLocks noGrp="1"/>
          </p:cNvSpPr>
          <p:nvPr>
            <p:ph type="title"/>
          </p:nvPr>
        </p:nvSpPr>
        <p:spPr/>
        <p:txBody>
          <a:bodyPr/>
          <a:lstStyle/>
          <a:p>
            <a:r>
              <a:rPr lang="it-IT" dirty="0"/>
              <a:t>Fattori di Rischio Modificabili per MCV</a:t>
            </a:r>
          </a:p>
        </p:txBody>
      </p:sp>
      <p:sp>
        <p:nvSpPr>
          <p:cNvPr id="3" name="Segnaposto contenuto 2">
            <a:extLst>
              <a:ext uri="{FF2B5EF4-FFF2-40B4-BE49-F238E27FC236}">
                <a16:creationId xmlns:a16="http://schemas.microsoft.com/office/drawing/2014/main" id="{36233D54-3748-FC52-459C-C2205F22E153}"/>
              </a:ext>
            </a:extLst>
          </p:cNvPr>
          <p:cNvSpPr>
            <a:spLocks noGrp="1"/>
          </p:cNvSpPr>
          <p:nvPr>
            <p:ph idx="1"/>
          </p:nvPr>
        </p:nvSpPr>
        <p:spPr>
          <a:xfrm>
            <a:off x="457200" y="1600200"/>
            <a:ext cx="8401050" cy="5177790"/>
          </a:xfrm>
        </p:spPr>
        <p:txBody>
          <a:bodyPr/>
          <a:lstStyle/>
          <a:p>
            <a:r>
              <a:rPr lang="it-IT" dirty="0"/>
              <a:t>Ipertensione Arteriosa</a:t>
            </a:r>
          </a:p>
          <a:p>
            <a:r>
              <a:rPr lang="it-IT" dirty="0"/>
              <a:t>Ipercolesterolemia</a:t>
            </a:r>
          </a:p>
          <a:p>
            <a:r>
              <a:rPr lang="it-IT" dirty="0"/>
              <a:t>Fumo di sigarette</a:t>
            </a:r>
          </a:p>
          <a:p>
            <a:r>
              <a:rPr lang="it-IT" dirty="0"/>
              <a:t>Diabete</a:t>
            </a:r>
          </a:p>
          <a:p>
            <a:pPr marL="0" indent="0">
              <a:buNone/>
            </a:pPr>
            <a:r>
              <a:rPr lang="it-IT" dirty="0"/>
              <a:t>Altri: Eccesso ponderale/</a:t>
            </a:r>
            <a:r>
              <a:rPr lang="it-IT" dirty="0" err="1"/>
              <a:t>Obesita’</a:t>
            </a:r>
            <a:r>
              <a:rPr lang="it-IT" dirty="0"/>
              <a:t>, inattività fisica, Consumo di alcool, Altre dislipidemie, Inquinamento Ambientale, Infiammazione, Stress</a:t>
            </a:r>
          </a:p>
          <a:p>
            <a:pPr marL="0" indent="0">
              <a:buNone/>
            </a:pPr>
            <a:r>
              <a:rPr lang="it-IT" dirty="0"/>
              <a:t>Non modificabili: </a:t>
            </a:r>
            <a:r>
              <a:rPr lang="it-IT" dirty="0" err="1"/>
              <a:t>Eta’</a:t>
            </a:r>
            <a:r>
              <a:rPr lang="it-IT" dirty="0"/>
              <a:t>, Sesso, Familiarità (fattori genetici)</a:t>
            </a:r>
          </a:p>
          <a:p>
            <a:pPr marL="0" indent="0">
              <a:buNone/>
            </a:pPr>
            <a:endParaRPr lang="it-IT" dirty="0"/>
          </a:p>
        </p:txBody>
      </p:sp>
    </p:spTree>
    <p:extLst>
      <p:ext uri="{BB962C8B-B14F-4D97-AF65-F5344CB8AC3E}">
        <p14:creationId xmlns:p14="http://schemas.microsoft.com/office/powerpoint/2010/main" val="272419009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0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5622</TotalTime>
  <Words>2110</Words>
  <Application>Microsoft Office PowerPoint</Application>
  <PresentationFormat>Presentazione su schermo (4:3)</PresentationFormat>
  <Paragraphs>225</Paragraphs>
  <Slides>43</Slides>
  <Notes>9</Notes>
  <HiddenSlides>0</HiddenSlides>
  <MMClips>0</MMClips>
  <ScaleCrop>false</ScaleCrop>
  <HeadingPairs>
    <vt:vector size="8" baseType="variant">
      <vt:variant>
        <vt:lpstr>Caratteri utilizzati</vt:lpstr>
      </vt:variant>
      <vt:variant>
        <vt:i4>9</vt:i4>
      </vt:variant>
      <vt:variant>
        <vt:lpstr>Tema</vt:lpstr>
      </vt:variant>
      <vt:variant>
        <vt:i4>2</vt:i4>
      </vt:variant>
      <vt:variant>
        <vt:lpstr>Server OLE incorporati</vt:lpstr>
      </vt:variant>
      <vt:variant>
        <vt:i4>1</vt:i4>
      </vt:variant>
      <vt:variant>
        <vt:lpstr>Titoli diapositive</vt:lpstr>
      </vt:variant>
      <vt:variant>
        <vt:i4>43</vt:i4>
      </vt:variant>
    </vt:vector>
  </HeadingPairs>
  <TitlesOfParts>
    <vt:vector size="55" baseType="lpstr">
      <vt:lpstr>MS PGothic</vt:lpstr>
      <vt:lpstr>SimSun</vt:lpstr>
      <vt:lpstr>Arial</vt:lpstr>
      <vt:lpstr>Calibri</vt:lpstr>
      <vt:lpstr>Calibri Light</vt:lpstr>
      <vt:lpstr>Calibri Regolare</vt:lpstr>
      <vt:lpstr>Century Gothic</vt:lpstr>
      <vt:lpstr>Frutiger</vt:lpstr>
      <vt:lpstr>Symbol</vt:lpstr>
      <vt:lpstr>Tema di Office</vt:lpstr>
      <vt:lpstr>30_Office-Design</vt:lpstr>
      <vt:lpstr>Microsoft Excel Chart</vt:lpstr>
      <vt:lpstr>Presentazione standard di PowerPoint</vt:lpstr>
      <vt:lpstr>Mortalità in Italia negli anni 1971 e 2013</vt:lpstr>
      <vt:lpstr>Presentazione standard di PowerPoint</vt:lpstr>
      <vt:lpstr>Burden of CVD in Italy</vt:lpstr>
      <vt:lpstr>Costo Totale delle Cure Mediche in Europa</vt:lpstr>
      <vt:lpstr>Presentazione standard di PowerPoint</vt:lpstr>
      <vt:lpstr>Cause di mortalità  ed effetti socio-economici in Italia (dati ISTAT 2021)</vt:lpstr>
      <vt:lpstr>Categorie di rischio delle regioni sulla base dei tassi di mortalità cardiovascolare riportati dall’Organizzazione Mondiale della Sanità</vt:lpstr>
      <vt:lpstr>Fattori di Rischio Modificabili per MCV</vt:lpstr>
      <vt:lpstr>Presentazione standard di PowerPoint</vt:lpstr>
      <vt:lpstr>Presentazione standard di PowerPoint</vt:lpstr>
      <vt:lpstr>Presentazione standard di PowerPoint</vt:lpstr>
      <vt:lpstr>Rising Global Burden: the morbidity constellation</vt:lpstr>
      <vt:lpstr>Presentazione standard di PowerPoint</vt:lpstr>
      <vt:lpstr>Principali cause dei tumori</vt:lpstr>
      <vt:lpstr>Presentazione standard di PowerPoint</vt:lpstr>
      <vt:lpstr>I fattori di rischio cardiovascolare tendono a sovrapporsi in uno stesso individuo</vt:lpstr>
      <vt:lpstr>Presentazione standard di PowerPoint</vt:lpstr>
      <vt:lpstr>Possibili interventi farmacologici e non farmacologici per il trattamento e il controllo delle malattie cardiovascolari </vt:lpstr>
      <vt:lpstr>Presentazione standard di PowerPoint</vt:lpstr>
      <vt:lpstr>Strategie di prevenzione a confronto</vt:lpstr>
      <vt:lpstr>Presentazione standard di PowerPoint</vt:lpstr>
      <vt:lpstr>Interventi sugli stili di vita</vt:lpstr>
      <vt:lpstr>La dieta Mediterranea è un pilastro della Prevenzione </vt:lpstr>
      <vt:lpstr>Presentazione standard di PowerPoint</vt:lpstr>
      <vt:lpstr>Presentazione standard di PowerPoint</vt:lpstr>
      <vt:lpstr>Presentazione standard di PowerPoint</vt:lpstr>
      <vt:lpstr>Presentazione standard di PowerPoint</vt:lpstr>
      <vt:lpstr>Importanza del fumo come fattore di rischio cardiovascolare </vt:lpstr>
      <vt:lpstr>Step del counseling per attività fisica</vt:lpstr>
      <vt:lpstr>Presentazione standard di PowerPoint</vt:lpstr>
      <vt:lpstr>Inquinamento atmosferico e rischio CV</vt:lpstr>
      <vt:lpstr>Presentazione standard di PowerPoint</vt:lpstr>
      <vt:lpstr>Presentazione standard di PowerPoint</vt:lpstr>
      <vt:lpstr>Presentazione standard di PowerPoint</vt:lpstr>
      <vt:lpstr>Medicina basata sulle 4 P</vt:lpstr>
      <vt:lpstr>Disuguaglianze  nel Sistema Sanitario Nazionale in Italia</vt:lpstr>
      <vt:lpstr>Presentazione standard di PowerPoint</vt:lpstr>
      <vt:lpstr>Presentazione standard di PowerPoint</vt:lpstr>
      <vt:lpstr>Progetti Educazionali- Formativi Europei sviluppati da SIPREC per i giovani</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Allegra Battistoni</dc:creator>
  <cp:lastModifiedBy>Massimo Volpe</cp:lastModifiedBy>
  <cp:revision>267</cp:revision>
  <dcterms:created xsi:type="dcterms:W3CDTF">2015-09-15T12:51:27Z</dcterms:created>
  <dcterms:modified xsi:type="dcterms:W3CDTF">2025-03-05T12:08:47Z</dcterms:modified>
</cp:coreProperties>
</file>