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58" r:id="rId3"/>
    <p:sldId id="259" r:id="rId4"/>
    <p:sldId id="260" r:id="rId5"/>
    <p:sldId id="257" r:id="rId6"/>
    <p:sldId id="279" r:id="rId7"/>
    <p:sldId id="283" r:id="rId8"/>
    <p:sldId id="280" r:id="rId9"/>
    <p:sldId id="281" r:id="rId10"/>
    <p:sldId id="284" r:id="rId11"/>
    <p:sldId id="285" r:id="rId12"/>
    <p:sldId id="286" r:id="rId13"/>
    <p:sldId id="288" r:id="rId14"/>
    <p:sldId id="287" r:id="rId15"/>
    <p:sldId id="282" r:id="rId16"/>
    <p:sldId id="270" r:id="rId17"/>
    <p:sldId id="292" r:id="rId18"/>
    <p:sldId id="293" r:id="rId19"/>
    <p:sldId id="291" r:id="rId20"/>
    <p:sldId id="290" r:id="rId21"/>
    <p:sldId id="294" r:id="rId22"/>
    <p:sldId id="317" r:id="rId23"/>
    <p:sldId id="289" r:id="rId24"/>
    <p:sldId id="271" r:id="rId25"/>
    <p:sldId id="299" r:id="rId26"/>
    <p:sldId id="300" r:id="rId27"/>
    <p:sldId id="301" r:id="rId28"/>
    <p:sldId id="272" r:id="rId29"/>
    <p:sldId id="295" r:id="rId30"/>
    <p:sldId id="296" r:id="rId31"/>
    <p:sldId id="273" r:id="rId32"/>
    <p:sldId id="274" r:id="rId33"/>
    <p:sldId id="297" r:id="rId34"/>
    <p:sldId id="298"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6" r:id="rId48"/>
    <p:sldId id="314" r:id="rId49"/>
    <p:sldId id="275" r:id="rId50"/>
    <p:sldId id="266" r:id="rId51"/>
    <p:sldId id="276" r:id="rId52"/>
    <p:sldId id="267" r:id="rId53"/>
    <p:sldId id="319" r:id="rId54"/>
    <p:sldId id="318" r:id="rId55"/>
    <p:sldId id="320" r:id="rId56"/>
    <p:sldId id="321" r:id="rId57"/>
    <p:sldId id="322" r:id="rId58"/>
    <p:sldId id="323" r:id="rId59"/>
    <p:sldId id="324" r:id="rId60"/>
    <p:sldId id="325" r:id="rId61"/>
    <p:sldId id="326" r:id="rId62"/>
    <p:sldId id="329" r:id="rId63"/>
    <p:sldId id="327" r:id="rId64"/>
    <p:sldId id="328"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277"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278" r:id="rId97"/>
    <p:sldId id="263" r:id="rId98"/>
    <p:sldId id="264" r:id="rId99"/>
    <p:sldId id="360" r:id="rId10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660"/>
  </p:normalViewPr>
  <p:slideViewPr>
    <p:cSldViewPr snapToGrid="0">
      <p:cViewPr varScale="1">
        <p:scale>
          <a:sx n="55" d="100"/>
          <a:sy n="55" d="100"/>
        </p:scale>
        <p:origin x="48" y="3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49C1C-96A4-4721-A246-1FEF7BFCF41D}" type="datetimeFigureOut">
              <a:rPr lang="it-IT" smtClean="0"/>
              <a:t>14/11/2023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D553A-4E5D-4E4B-8346-8BADA6805886}" type="slidenum">
              <a:rPr lang="it-IT" smtClean="0"/>
              <a:t>‹N›</a:t>
            </a:fld>
            <a:endParaRPr lang="it-IT"/>
          </a:p>
        </p:txBody>
      </p:sp>
    </p:spTree>
    <p:extLst>
      <p:ext uri="{BB962C8B-B14F-4D97-AF65-F5344CB8AC3E}">
        <p14:creationId xmlns:p14="http://schemas.microsoft.com/office/powerpoint/2010/main" val="1961726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EF70011-78F6-4E47-992F-12F0E2C407E8}" type="slidenum">
              <a:rPr lang="it-IT" smtClean="0"/>
              <a:pPr/>
              <a:t>71</a:t>
            </a:fld>
            <a:endParaRPr lang="it-IT"/>
          </a:p>
        </p:txBody>
      </p:sp>
    </p:spTree>
    <p:extLst>
      <p:ext uri="{BB962C8B-B14F-4D97-AF65-F5344CB8AC3E}">
        <p14:creationId xmlns:p14="http://schemas.microsoft.com/office/powerpoint/2010/main" val="4391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EF70011-78F6-4E47-992F-12F0E2C407E8}" type="slidenum">
              <a:rPr lang="it-IT" smtClean="0"/>
              <a:pPr/>
              <a:t>72</a:t>
            </a:fld>
            <a:endParaRPr lang="it-IT"/>
          </a:p>
        </p:txBody>
      </p:sp>
    </p:spTree>
    <p:extLst>
      <p:ext uri="{BB962C8B-B14F-4D97-AF65-F5344CB8AC3E}">
        <p14:creationId xmlns:p14="http://schemas.microsoft.com/office/powerpoint/2010/main" val="402102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EF70011-78F6-4E47-992F-12F0E2C407E8}" type="slidenum">
              <a:rPr lang="it-IT" smtClean="0"/>
              <a:pPr/>
              <a:t>73</a:t>
            </a:fld>
            <a:endParaRPr lang="it-IT"/>
          </a:p>
        </p:txBody>
      </p:sp>
    </p:spTree>
    <p:extLst>
      <p:ext uri="{BB962C8B-B14F-4D97-AF65-F5344CB8AC3E}">
        <p14:creationId xmlns:p14="http://schemas.microsoft.com/office/powerpoint/2010/main" val="527583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EF70011-78F6-4E47-992F-12F0E2C407E8}" type="slidenum">
              <a:rPr lang="it-IT" smtClean="0"/>
              <a:pPr/>
              <a:t>78</a:t>
            </a:fld>
            <a:endParaRPr lang="it-IT"/>
          </a:p>
        </p:txBody>
      </p:sp>
    </p:spTree>
    <p:extLst>
      <p:ext uri="{BB962C8B-B14F-4D97-AF65-F5344CB8AC3E}">
        <p14:creationId xmlns:p14="http://schemas.microsoft.com/office/powerpoint/2010/main" val="155401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EF70011-78F6-4E47-992F-12F0E2C407E8}" type="slidenum">
              <a:rPr lang="it-IT" smtClean="0"/>
              <a:pPr/>
              <a:t>81</a:t>
            </a:fld>
            <a:endParaRPr lang="it-IT"/>
          </a:p>
        </p:txBody>
      </p:sp>
    </p:spTree>
    <p:extLst>
      <p:ext uri="{BB962C8B-B14F-4D97-AF65-F5344CB8AC3E}">
        <p14:creationId xmlns:p14="http://schemas.microsoft.com/office/powerpoint/2010/main" val="123711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A267C8-C7B9-DBB2-DFE8-002066591C6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9A7A6BC-6357-78AC-E693-0FAC6124B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A6C6B6A-7962-298F-D269-BFB96517C217}"/>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5" name="Segnaposto piè di pagina 4">
            <a:extLst>
              <a:ext uri="{FF2B5EF4-FFF2-40B4-BE49-F238E27FC236}">
                <a16:creationId xmlns:a16="http://schemas.microsoft.com/office/drawing/2014/main" id="{3CAFD276-4802-40CD-DD2F-4A64ADFBDF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6A91AED-D905-90A3-F20A-772502615C7C}"/>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232174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015E61-462A-FA4E-A1C1-A340F48100D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705AF1E-655F-DF1F-DEB4-E6AFBA0379D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ACFA76-73CF-B2D8-A4E8-94491C572069}"/>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5" name="Segnaposto piè di pagina 4">
            <a:extLst>
              <a:ext uri="{FF2B5EF4-FFF2-40B4-BE49-F238E27FC236}">
                <a16:creationId xmlns:a16="http://schemas.microsoft.com/office/drawing/2014/main" id="{F344AF3F-1E99-D9D3-36F1-47378371AD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8876C1-2F3F-610F-3951-F800F7BCD998}"/>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1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CE21040-04CC-A18F-8A06-F13957662A5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392186C-A0EB-7AC7-79D3-E46AFA1536C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3F222C0-CD9C-C7D8-A243-7D966E468D2B}"/>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5" name="Segnaposto piè di pagina 4">
            <a:extLst>
              <a:ext uri="{FF2B5EF4-FFF2-40B4-BE49-F238E27FC236}">
                <a16:creationId xmlns:a16="http://schemas.microsoft.com/office/drawing/2014/main" id="{1D179C9F-7428-DFEC-8AAE-3D0FE00B9E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A525C1E-427F-7646-5CA1-854C196B37CF}"/>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339093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0EFCE-87DF-A128-46F6-029D6B2CD6C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460FE90-B9DF-3485-DDA4-09891BAEA78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31A758-BA82-1963-856B-368F36D643BD}"/>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5" name="Segnaposto piè di pagina 4">
            <a:extLst>
              <a:ext uri="{FF2B5EF4-FFF2-40B4-BE49-F238E27FC236}">
                <a16:creationId xmlns:a16="http://schemas.microsoft.com/office/drawing/2014/main" id="{90BA65F6-C439-BF48-9AB0-5E4C91B552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56E787-D83A-8966-9F16-2B5BF0331C2F}"/>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383231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F9E217-11E2-51B9-BE1E-B6AA20C19A3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5910E56-FB13-7775-C9DB-AB17C9291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89E4545-115F-652F-F37D-0C90778D6830}"/>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5" name="Segnaposto piè di pagina 4">
            <a:extLst>
              <a:ext uri="{FF2B5EF4-FFF2-40B4-BE49-F238E27FC236}">
                <a16:creationId xmlns:a16="http://schemas.microsoft.com/office/drawing/2014/main" id="{C67CF73F-8C45-862E-3E33-935805B4E8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C2C436-7153-C3C1-06AE-75C0D0BFDC49}"/>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838100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EBE6BA-8F60-1915-D052-77EEAB69B3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4A65115-4CB5-AF2B-0B31-EF79624F421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B4EA94C-4C6C-6CCE-E1B7-778A6510CEC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4284A60-1FFB-4267-E8C5-44FAD9319901}"/>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6" name="Segnaposto piè di pagina 5">
            <a:extLst>
              <a:ext uri="{FF2B5EF4-FFF2-40B4-BE49-F238E27FC236}">
                <a16:creationId xmlns:a16="http://schemas.microsoft.com/office/drawing/2014/main" id="{B40FBE6B-D9A7-DE87-CC47-BBDB96244C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217292-353D-E29F-938B-FBF305A33018}"/>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1136754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DF7780-B47C-8664-7D81-D7D8A4A8F5F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4EFFB5E-1B26-FCE9-E6E8-79A4153A6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63B07F4-F7A7-A589-4DAD-9C20B6926AA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62B4ED7-13F2-E3E3-645D-BA4332BC9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9BD5AB0-3381-CBD8-8D4B-2D805CEB682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F64DE3F-7F65-0B7C-710A-1AE850CD6EFE}"/>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8" name="Segnaposto piè di pagina 7">
            <a:extLst>
              <a:ext uri="{FF2B5EF4-FFF2-40B4-BE49-F238E27FC236}">
                <a16:creationId xmlns:a16="http://schemas.microsoft.com/office/drawing/2014/main" id="{327C059B-2F75-09EF-7AC6-17702F172A0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32905C8-140D-0DE0-1435-F88DC340CEF0}"/>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32291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BB8A65-AFD5-C295-3CDB-AEB8DB982D4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4365CB2-09B5-D120-3677-EBCB73BEFA88}"/>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4" name="Segnaposto piè di pagina 3">
            <a:extLst>
              <a:ext uri="{FF2B5EF4-FFF2-40B4-BE49-F238E27FC236}">
                <a16:creationId xmlns:a16="http://schemas.microsoft.com/office/drawing/2014/main" id="{A8D218FF-26D8-B797-6F65-479668DE5B7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83B8F80-9FB0-66FA-493C-3D823D87970D}"/>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397699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17D0EB-7415-D323-08A7-3A5FCD728662}"/>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3" name="Segnaposto piè di pagina 2">
            <a:extLst>
              <a:ext uri="{FF2B5EF4-FFF2-40B4-BE49-F238E27FC236}">
                <a16:creationId xmlns:a16="http://schemas.microsoft.com/office/drawing/2014/main" id="{5119E628-078A-4661-4629-E74AC06784E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92D90DC-355F-9656-4B73-E1C189266B70}"/>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127767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22E03C-61E1-551C-8B18-17E69C40CBA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57AFC47-773E-6502-685B-D48715C24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7E8149-40AF-E792-3226-792E5DC6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259188C-E5CA-4D61-6D06-6D2D4056AAD5}"/>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6" name="Segnaposto piè di pagina 5">
            <a:extLst>
              <a:ext uri="{FF2B5EF4-FFF2-40B4-BE49-F238E27FC236}">
                <a16:creationId xmlns:a16="http://schemas.microsoft.com/office/drawing/2014/main" id="{D1658E9C-CA75-C7B7-4EBF-F8704C24774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80A20B-EF18-312A-BC06-F0C969D33937}"/>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421284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15FB2E-86D4-8325-7BEE-32700E31D28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DCBCB6A-729D-B5A3-3713-0404608C1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BE7BCDA-AF62-9C78-D98D-2F4C6911B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FA3F6E3-8188-E4F1-4AA2-0D1362904D29}"/>
              </a:ext>
            </a:extLst>
          </p:cNvPr>
          <p:cNvSpPr>
            <a:spLocks noGrp="1"/>
          </p:cNvSpPr>
          <p:nvPr>
            <p:ph type="dt" sz="half" idx="10"/>
          </p:nvPr>
        </p:nvSpPr>
        <p:spPr/>
        <p:txBody>
          <a:bodyPr/>
          <a:lstStyle/>
          <a:p>
            <a:fld id="{B8F29F5E-3D92-4D88-A40E-4865F73A83E9}" type="datetimeFigureOut">
              <a:rPr lang="it-IT" smtClean="0"/>
              <a:t>14/11/2023</a:t>
            </a:fld>
            <a:endParaRPr lang="it-IT"/>
          </a:p>
        </p:txBody>
      </p:sp>
      <p:sp>
        <p:nvSpPr>
          <p:cNvPr id="6" name="Segnaposto piè di pagina 5">
            <a:extLst>
              <a:ext uri="{FF2B5EF4-FFF2-40B4-BE49-F238E27FC236}">
                <a16:creationId xmlns:a16="http://schemas.microsoft.com/office/drawing/2014/main" id="{C4298168-C9F4-3918-D25F-DEAF61473C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F06DEF0-AB39-BF33-3B5D-AE9882AD3A93}"/>
              </a:ext>
            </a:extLst>
          </p:cNvPr>
          <p:cNvSpPr>
            <a:spLocks noGrp="1"/>
          </p:cNvSpPr>
          <p:nvPr>
            <p:ph type="sldNum" sz="quarter" idx="12"/>
          </p:nvPr>
        </p:nvSpPr>
        <p:spPr/>
        <p:txBody>
          <a:bodyPr/>
          <a:lstStyle/>
          <a:p>
            <a:fld id="{B1179D28-639A-4B59-A234-6BD5B4384AD9}" type="slidenum">
              <a:rPr lang="it-IT" smtClean="0"/>
              <a:t>‹N›</a:t>
            </a:fld>
            <a:endParaRPr lang="it-IT"/>
          </a:p>
        </p:txBody>
      </p:sp>
    </p:spTree>
    <p:extLst>
      <p:ext uri="{BB962C8B-B14F-4D97-AF65-F5344CB8AC3E}">
        <p14:creationId xmlns:p14="http://schemas.microsoft.com/office/powerpoint/2010/main" val="1184119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9785562-30A8-CED7-681A-4DCA2D417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0A2E8FC-FDAE-AE03-FB4C-32739ED1D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15069F-8927-DB1E-44FE-D83273419A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29F5E-3D92-4D88-A40E-4865F73A83E9}" type="datetimeFigureOut">
              <a:rPr lang="it-IT" smtClean="0"/>
              <a:t>14/11/2023</a:t>
            </a:fld>
            <a:endParaRPr lang="it-IT"/>
          </a:p>
        </p:txBody>
      </p:sp>
      <p:sp>
        <p:nvSpPr>
          <p:cNvPr id="5" name="Segnaposto piè di pagina 4">
            <a:extLst>
              <a:ext uri="{FF2B5EF4-FFF2-40B4-BE49-F238E27FC236}">
                <a16:creationId xmlns:a16="http://schemas.microsoft.com/office/drawing/2014/main" id="{4A920CB0-B805-8535-13BD-8EE0914AC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4DB16A4-C301-A9E4-96BB-C098BF5E8F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79D28-639A-4B59-A234-6BD5B4384AD9}" type="slidenum">
              <a:rPr lang="it-IT" smtClean="0"/>
              <a:t>‹N›</a:t>
            </a:fld>
            <a:endParaRPr lang="it-IT"/>
          </a:p>
        </p:txBody>
      </p:sp>
    </p:spTree>
    <p:extLst>
      <p:ext uri="{BB962C8B-B14F-4D97-AF65-F5344CB8AC3E}">
        <p14:creationId xmlns:p14="http://schemas.microsoft.com/office/powerpoint/2010/main" val="2121853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scuolafutura.pubblica.istruzione.it/dante-tecnologico-e-la-didattica-della-letteratura-italiana" TargetMode="External"/><Relationship Id="rId2" Type="http://schemas.openxmlformats.org/officeDocument/2006/relationships/hyperlink" Target="https://scuolafutura.pubblica.istruzione.it/dante-e-il-digitale-percorsi-per-il-danted%C3%AC" TargetMode="External"/><Relationship Id="rId1" Type="http://schemas.openxmlformats.org/officeDocument/2006/relationships/slideLayout" Target="../slideLayouts/slideLayout7.xml"/><Relationship Id="rId4" Type="http://schemas.openxmlformats.org/officeDocument/2006/relationships/hyperlink" Target="https://scuolafutura.pubblica.istruzione.it/pnrrt3-insegnare-la-divina-commedia-nella-scuola-4.0-un-approccio-metodologico-innovativo-learning-centered-per-potenziare-le-competenze-di-analisi-e-comprensione-del-testo-attraverso-le-tecnologie-a2"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scuolafutura.pubblica.istruzione.it/-49-creativit%C3%A0-digitale-soft-skill-e-life-skill-nelle-lingue-straniere" TargetMode="External"/><Relationship Id="rId7" Type="http://schemas.openxmlformats.org/officeDocument/2006/relationships/hyperlink" Target="https://scuolafutura.pubblica.istruzione.it/pf_v_02-i-superpoteri-del-docente-di-italiano-l2-per-stranieri-creativit%C3%A0-interattivit%C3%A0-facilitazione-e-relazione-nella-scuola-secondaria-" TargetMode="External"/><Relationship Id="rId2" Type="http://schemas.openxmlformats.org/officeDocument/2006/relationships/hyperlink" Target="https://scuolafutura.pubblica.istruzione.it/-38-la-didattica-digitale-dell-italiano-l2-per-sostenere-l-inclusione-degli-studenti-alloglotti"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pf_v_01-i-superpoteri-del-docente-di-italiano-l2-per-stranieri-creativit%C3%A0-interattivit%C3%A0-facilitazione-e-relazione-nella-scuola-primaria-" TargetMode="External"/><Relationship Id="rId5" Type="http://schemas.openxmlformats.org/officeDocument/2006/relationships/hyperlink" Target="https://scuolafutura.pubblica.istruzione.it/italiano-come-l2-in-classe" TargetMode="External"/><Relationship Id="rId4" Type="http://schemas.openxmlformats.org/officeDocument/2006/relationships/hyperlink" Target="https://scuolafutura.pubblica.istruzione.it/classi-plurilingue-e-repertori-linguistici-in-contesto-scolastico-italian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cuolafutura.pubblica.istruzione.it/didattica-online-della-lingua-inglese" TargetMode="External"/><Relationship Id="rId2" Type="http://schemas.openxmlformats.org/officeDocument/2006/relationships/hyperlink" Target="https://scuolafutura.pubblica.istruzione.it/apprendimento-delle-lingue-straniere-per-gli-studenti-con-dsa-con-le-nuove-tecnologie-td61" TargetMode="External"/><Relationship Id="rId1" Type="http://schemas.openxmlformats.org/officeDocument/2006/relationships/slideLayout" Target="../slideLayouts/slideLayout7.xml"/><Relationship Id="rId5" Type="http://schemas.openxmlformats.org/officeDocument/2006/relationships/hyperlink" Target="https://scuolafutura.pubblica.istruzione.it/r502-metodologie-innovative-e-strumenti-digitali-per-l-insegnamento-della-lingua-inglese-adatti-anche-agli-alunni-bes" TargetMode="External"/><Relationship Id="rId4" Type="http://schemas.openxmlformats.org/officeDocument/2006/relationships/hyperlink" Target="https://scuolafutura.pubblica.istruzione.it/insegnare-le-lingue-con-il-digital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scuolafutura.pubblica.istruzione.it/digital-storytelling" TargetMode="External"/><Relationship Id="rId13" Type="http://schemas.openxmlformats.org/officeDocument/2006/relationships/hyperlink" Target="https://scuolafutura.pubblica.istruzione.it/digital-storytelling-il-modello-narrativo-per-il-curricolo-digitale-della-scuola" TargetMode="External"/><Relationship Id="rId3" Type="http://schemas.openxmlformats.org/officeDocument/2006/relationships/hyperlink" Target="https://scuolafutura.pubblica.istruzione.it/creative-computing-storytelling1" TargetMode="External"/><Relationship Id="rId7" Type="http://schemas.openxmlformats.org/officeDocument/2006/relationships/hyperlink" Target="https://scuolafutura.pubblica.istruzione.it/digit-l-storytelling-e-didattica-attiva-e-partecipativa" TargetMode="External"/><Relationship Id="rId12" Type="http://schemas.openxmlformats.org/officeDocument/2006/relationships/hyperlink" Target="https://scuolafutura.pubblica.istruzione.it/digital-storytelling-il-modello-narrativo-per-il-curricolo-digitale-della-scuola1" TargetMode="External"/><Relationship Id="rId2" Type="http://schemas.openxmlformats.org/officeDocument/2006/relationships/hyperlink" Target="https://scuolafutura.pubblica.istruzione.it/-app%E2%80%A6rendere-scuola-digitale-lab-digitalstorytelling-pf-td_di18"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dall-analisi-linguistica-allo-storytelling" TargetMode="External"/><Relationship Id="rId11" Type="http://schemas.openxmlformats.org/officeDocument/2006/relationships/hyperlink" Target="https://scuolafutura.pubblica.istruzione.it/digital-storytelling-gli-strumenti-digitali-2" TargetMode="External"/><Relationship Id="rId5" Type="http://schemas.openxmlformats.org/officeDocument/2006/relationships/hyperlink" Target="https://scuolafutura.pubblica.istruzione.it/dal-teal-al-digital-storytelling" TargetMode="External"/><Relationship Id="rId10" Type="http://schemas.openxmlformats.org/officeDocument/2006/relationships/hyperlink" Target="https://scuolafutura.pubblica.istruzione.it/digital-storytelling-dalla-narrazione-alle-produzioni-video-2-ed." TargetMode="External"/><Relationship Id="rId4" Type="http://schemas.openxmlformats.org/officeDocument/2006/relationships/hyperlink" Target="https://scuolafutura.pubblica.istruzione.it/dal-racconto-ad-un-apprendimento-innovativo-il-potere-dello-storytelling.-mooc" TargetMode="External"/><Relationship Id="rId9" Type="http://schemas.openxmlformats.org/officeDocument/2006/relationships/hyperlink" Target="https://scuolafutura.pubblica.istruzione.it/digital-storytelling-con-gli-applicativi-digitali" TargetMode="External"/><Relationship Id="rId14" Type="http://schemas.openxmlformats.org/officeDocument/2006/relationships/hyperlink" Target="https://scuolafutura.pubblica.istruzione.it/fingerprints-4.0-dal-pensiero-narrativo-al-fare-storytelling-digital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hyperlink" Target="https://scuolafutura.pubblica.istruzione.it/storytelling-digitale-e-coding-secondaria-di-primo-grado-" TargetMode="External"/><Relationship Id="rId3" Type="http://schemas.openxmlformats.org/officeDocument/2006/relationships/hyperlink" Target="https://scuolafutura.pubblica.istruzione.it/la-visual-literacy-e-storytelling" TargetMode="External"/><Relationship Id="rId7" Type="http://schemas.openxmlformats.org/officeDocument/2006/relationships/hyperlink" Target="https://scuolafutura.pubblica.istruzione.it/storytelling-4.0" TargetMode="External"/><Relationship Id="rId2" Type="http://schemas.openxmlformats.org/officeDocument/2006/relationships/hyperlink" Target="https://scuolafutura.pubblica.istruzione.it/il-digital-storytelling-con-la-stampa-3d-pf-td_di10"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scrittura-in-girotondo-scritture-epistemiche-alla-scuola-dell-infanzia" TargetMode="External"/><Relationship Id="rId11" Type="http://schemas.openxmlformats.org/officeDocument/2006/relationships/hyperlink" Target="https://scuolafutura.pubblica.istruzione.it/trovare-e-raccontare-grandi-storie-storytelling-e-podcasting." TargetMode="External"/><Relationship Id="rId5" Type="http://schemas.openxmlformats.org/officeDocument/2006/relationships/hyperlink" Target="https://scuolafutura.pubblica.istruzione.it/pf_v_09-storytelling-con-gli-automata-e-il-tinkering-metodologia-e-strategie" TargetMode="External"/><Relationship Id="rId10" Type="http://schemas.openxmlformats.org/officeDocument/2006/relationships/hyperlink" Target="https://scuolafutura.pubblica.istruzione.it/storytelling-ed-intelligenza-artificiale-strumenti-utili-per-l-inclusione-e-l-innovazione" TargetMode="External"/><Relationship Id="rId4" Type="http://schemas.openxmlformats.org/officeDocument/2006/relationships/hyperlink" Target="https://scuolafutura.pubblica.istruzione.it/next-generation-labs-digital-storytelling" TargetMode="External"/><Relationship Id="rId9" Type="http://schemas.openxmlformats.org/officeDocument/2006/relationships/hyperlink" Target="https://scuolafutura.pubblica.istruzione.it/storytelling-e-intelligenza-artificiale-percorsi-didattici-per-la-scuola-primaria-47"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scuolafutura.pubblica.istruzione.it/a7_tlc-intelligenza-artificiale-la-sfida-tecnologica-per-una-didattica-innovativa-2" TargetMode="External"/><Relationship Id="rId3" Type="http://schemas.openxmlformats.org/officeDocument/2006/relationships/hyperlink" Target="https://scuolafutura.pubblica.istruzione.it/-32-intelligenza-artificiale-%E2%80%A6-a-blocchi" TargetMode="External"/><Relationship Id="rId7" Type="http://schemas.openxmlformats.org/officeDocument/2006/relationships/hyperlink" Target="https://scuolafutura.pubblica.istruzione.it/a-scuola-con-l-intelligenza-artificiale1" TargetMode="External"/><Relationship Id="rId2" Type="http://schemas.openxmlformats.org/officeDocument/2006/relationships/hyperlink" Target="https://scuolafutura.pubblica.istruzione.it/-2.1-didattica-interdisciplinare-alla-luce-dei-moderni-modelli-linguistici-generativi"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a-scuola-con-l-intelligenza-artificiale" TargetMode="External"/><Relationship Id="rId11" Type="http://schemas.openxmlformats.org/officeDocument/2006/relationships/hyperlink" Target="https://scuolafutura.pubblica.istruzione.it/ai-e-creativit%C3%A0-due-facce-della-stessa-medaglia" TargetMode="External"/><Relationship Id="rId5" Type="http://schemas.openxmlformats.org/officeDocument/2006/relationships/hyperlink" Target="https://scuolafutura.pubblica.istruzione.it/a-scuola-con-intelligenza%E2%80%A6artificiale-aspetti-giuridici-etici-e-didattici" TargetMode="External"/><Relationship Id="rId10" Type="http://schemas.openxmlformats.org/officeDocument/2006/relationships/hyperlink" Target="https://scuolafutura.pubblica.istruzione.it/a7_tlc-intelligenza-artificiale-scenari-didattici-nella-scuola-4.0-corso2" TargetMode="External"/><Relationship Id="rId4" Type="http://schemas.openxmlformats.org/officeDocument/2006/relationships/hyperlink" Target="https://scuolafutura.pubblica.istruzione.it/%E2%80%A6-e-se-mi-facessi-aiutare-dall-ia-" TargetMode="External"/><Relationship Id="rId9" Type="http://schemas.openxmlformats.org/officeDocument/2006/relationships/hyperlink" Target="https://scuolafutura.pubblica.istruzione.it/a7_tlc-intelligenza-artificiale-scenari-didattici-nella-scuola-4.0-corso1"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scuolafutura.pubblica.istruzione.it/docenti-digitali-sfruttare-l-a.i.-nell-istruzione" TargetMode="External"/><Relationship Id="rId3" Type="http://schemas.openxmlformats.org/officeDocument/2006/relationships/hyperlink" Target="https://scuolafutura.pubblica.istruzione.it/approccio-all-intelligenza-artificiale-e-al-data-mining" TargetMode="External"/><Relationship Id="rId7" Type="http://schemas.openxmlformats.org/officeDocument/2006/relationships/hyperlink" Target="https://scuolafutura.pubblica.istruzione.it/dalla-penna-rossa-e-blu-all-intelligenza-artificiale-come-cambia-la-valutazione-nell-ottica-della-transizione-digitale" TargetMode="External"/><Relationship Id="rId2" Type="http://schemas.openxmlformats.org/officeDocument/2006/relationships/hyperlink" Target="https://scuolafutura.pubblica.istruzione.it/ai-in-classe-guida-rapida-per-rivoluzionare-l-insegnamento-e-l-apprendimento"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dal-catastrofare-all-orizzontare-l-intelligenza-artificiale-generativa-nella-transizione-digitale-dei-processi-educativi-della-scuola-italiana" TargetMode="External"/><Relationship Id="rId11" Type="http://schemas.openxmlformats.org/officeDocument/2006/relationships/hyperlink" Target="https://scuolafutura.pubblica.istruzione.it/elementi-di-ai-seconda-edizione-" TargetMode="External"/><Relationship Id="rId5" Type="http://schemas.openxmlformats.org/officeDocument/2006/relationships/hyperlink" Target="https://scuolafutura.pubblica.istruzione.it/come-nascono-e-come-evolvono-le-intelligenze-artificiali-generative-" TargetMode="External"/><Relationship Id="rId10" Type="http://schemas.openxmlformats.org/officeDocument/2006/relationships/hyperlink" Target="https://scuolafutura.pubblica.istruzione.it/elementi-di-ai-primi-passi-con-l-intelligenza-artificiale-pf-td_di25" TargetMode="External"/><Relationship Id="rId4" Type="http://schemas.openxmlformats.org/officeDocument/2006/relationships/hyperlink" Target="https://scuolafutura.pubblica.istruzione.it/chatbot-e-ia-generative-nella-didattica-corso-pratico-per-docenti" TargetMode="External"/><Relationship Id="rId9" Type="http://schemas.openxmlformats.org/officeDocument/2006/relationships/hyperlink" Target="https://scuolafutura.pubblica.istruzione.it/eftpuglia_1-intelligenza-artificiale-hi-tech"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scuolafutura.pubblica.istruzione.it/innovazione-didattica-tramite-l-intelligenza-artificiale-applicata-al-podcasting" TargetMode="External"/><Relationship Id="rId3" Type="http://schemas.openxmlformats.org/officeDocument/2006/relationships/hyperlink" Target="https://scuolafutura.pubblica.istruzione.it/esplorando-l-intelligenza-artificiale-con-creativit%C3%A0-nella-scuola-dell-infanzia-e-primaria-a2" TargetMode="External"/><Relationship Id="rId7" Type="http://schemas.openxmlformats.org/officeDocument/2006/relationships/hyperlink" Target="https://scuolafutura.pubblica.istruzione.it/in-dialogo-con-un-intelligenza-artificiale-scoprire-per-capire-pnrr5" TargetMode="External"/><Relationship Id="rId2" Type="http://schemas.openxmlformats.org/officeDocument/2006/relationships/hyperlink" Target="https://scuolafutura.pubblica.istruzione.it/esercitazioni-di-intelligenza-artificiale"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idee-e-spunti-per-usare-l-ia-nella-didattica" TargetMode="External"/><Relationship Id="rId11" Type="http://schemas.openxmlformats.org/officeDocument/2006/relationships/hyperlink" Target="https://scuolafutura.pubblica.istruzione.it/intelligenza-artificiale-a-scuola" TargetMode="External"/><Relationship Id="rId5" Type="http://schemas.openxmlformats.org/officeDocument/2006/relationships/hyperlink" Target="https://scuolafutura.pubblica.istruzione.it/flg-10-l-intelligenza-artificiale-a-supporto-di-docenti-e-studenti-dalla-teoria-alla-pratica" TargetMode="External"/><Relationship Id="rId10" Type="http://schemas.openxmlformats.org/officeDocument/2006/relationships/hyperlink" Target="https://scuolafutura.pubblica.istruzione.it/integrare-assistenti-e-tutor-potenziati-da-intelligenza-artificiale-nella-didattica-39" TargetMode="External"/><Relationship Id="rId4" Type="http://schemas.openxmlformats.org/officeDocument/2006/relationships/hyperlink" Target="https://scuolafutura.pubblica.istruzione.it/esplorando-l-intelligenza-artificiale-l-arte-generativa-e-il-metaverso-un-approccio-innovativo-alla-didattica" TargetMode="External"/><Relationship Id="rId9" Type="http://schemas.openxmlformats.org/officeDocument/2006/relationships/hyperlink" Target="https://scuolafutura.pubblica.istruzione.it/insegnare-con-l-ia"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scuolafutura.pubblica.istruzione.it/intelligenza-artificiale-e-machine-learning-in-classe" TargetMode="External"/><Relationship Id="rId3" Type="http://schemas.openxmlformats.org/officeDocument/2006/relationships/hyperlink" Target="https://scuolafutura.pubblica.istruzione.it/intelligenza-artificiale-e-costituzione-progetto-sull-etica-dell-ia-con-i-podcast" TargetMode="External"/><Relationship Id="rId7" Type="http://schemas.openxmlformats.org/officeDocument/2006/relationships/hyperlink" Target="https://scuolafutura.pubblica.istruzione.it/intelligenza-artificiale-e-machine-learning" TargetMode="External"/><Relationship Id="rId2" Type="http://schemas.openxmlformats.org/officeDocument/2006/relationships/hyperlink" Target="https://scuolafutura.pubblica.istruzione.it/intelligenza-artificiale-a-sostegno-della-didattica-pf-dd_kit-10"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intelligenza-artificiale-e-didattica-usare-ai-generativa-nelle-aule-di-oggi-terza-edizione" TargetMode="External"/><Relationship Id="rId11" Type="http://schemas.openxmlformats.org/officeDocument/2006/relationships/hyperlink" Target="https://scuolafutura.pubblica.istruzione.it/intelligenza-artificiale-ed-esplorazione-delle-potenzialit%C3%A0-dell-ia-nell-insegnamento" TargetMode="External"/><Relationship Id="rId5" Type="http://schemas.openxmlformats.org/officeDocument/2006/relationships/hyperlink" Target="https://scuolafutura.pubblica.istruzione.it/intelligenza-artificiale-e-didattica-usare-ai-generativa-nelle-aule-di-oggi-seconda-edizione" TargetMode="External"/><Relationship Id="rId10" Type="http://schemas.openxmlformats.org/officeDocument/2006/relationships/hyperlink" Target="https://scuolafutura.pubblica.istruzione.it/intelligenza-artificiale-e-machine-learning-per-primaria-e-secondaria-di-primo-grado" TargetMode="External"/><Relationship Id="rId4" Type="http://schemas.openxmlformats.org/officeDocument/2006/relationships/hyperlink" Target="https://scuolafutura.pubblica.istruzione.it/intelligenza-artificiale-e-didattica-fn-" TargetMode="External"/><Relationship Id="rId9" Type="http://schemas.openxmlformats.org/officeDocument/2006/relationships/hyperlink" Target="https://scuolafutura.pubblica.istruzione.it/intelligenza-artificiale-e-machine-learning-in-classe1"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scuolafutura.pubblica.istruzione.it/intelligenza-artificiale-per-non-addetti" TargetMode="External"/><Relationship Id="rId3" Type="http://schemas.openxmlformats.org/officeDocument/2006/relationships/hyperlink" Target="https://scuolafutura.pubblica.istruzione.it/intelligenza-artificiale-generativa-le-nuove-frontiere-per-la-didattica-del-futuro-td34" TargetMode="External"/><Relationship Id="rId7" Type="http://schemas.openxmlformats.org/officeDocument/2006/relationships/hyperlink" Target="https://scuolafutura.pubblica.istruzione.it/intelligenza-artificiale-per-l-apprendimento.-pnrr20" TargetMode="External"/><Relationship Id="rId2" Type="http://schemas.openxmlformats.org/officeDocument/2006/relationships/hyperlink" Target="https://scuolafutura.pubblica.istruzione.it/intelligenza-artificiale-generativa-le-nuove-frontiere-per-la-didattica-del-futuro-2nd-ed.-td64"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intelligenza-artificiale-nella-didattica-opportunit%C3%A0-scenari-applicazioni" TargetMode="External"/><Relationship Id="rId11" Type="http://schemas.openxmlformats.org/officeDocument/2006/relationships/hyperlink" Target="https://scuolafutura.pubblica.istruzione.it/intelligenza-artificiale_1-29" TargetMode="External"/><Relationship Id="rId5" Type="http://schemas.openxmlformats.org/officeDocument/2006/relationships/hyperlink" Target="https://scuolafutura.pubblica.istruzione.it/intelligenza-artificiale-nei-labs-professionalizzanti-del-futuro" TargetMode="External"/><Relationship Id="rId10" Type="http://schemas.openxmlformats.org/officeDocument/2006/relationships/hyperlink" Target="https://scuolafutura.pubblica.istruzione.it/intelligenza-artificiale-un-nuovo-assistente-per-ogni-docente" TargetMode="External"/><Relationship Id="rId4" Type="http://schemas.openxmlformats.org/officeDocument/2006/relationships/hyperlink" Target="https://scuolafutura.pubblica.istruzione.it/intelligenza-artificiale-in-classe-potenziale-e-sfide" TargetMode="External"/><Relationship Id="rId9" Type="http://schemas.openxmlformats.org/officeDocument/2006/relationships/hyperlink" Target="https://scuolafutura.pubblica.istruzione.it/intelligenza-artificiale-proposte-didattiche-e-risvolti-di-alcune-applicazioni-nella-scuola-e-nella-vita-quotidiana"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scuolafutura.pubblica.istruzione.it/l-intelligenza-artificiale-per-l-istruzione-rischi-e-opportunit%C3%A0" TargetMode="External"/><Relationship Id="rId3" Type="http://schemas.openxmlformats.org/officeDocument/2006/relationships/hyperlink" Target="https://scuolafutura.pubblica.istruzione.it/introduzione-all-intelligenza-artificiale-generativa-nella-didattica-e-nella-valutazione" TargetMode="External"/><Relationship Id="rId7" Type="http://schemas.openxmlformats.org/officeDocument/2006/relationships/hyperlink" Target="https://scuolafutura.pubblica.istruzione.it/l-intelligenza-artificiale-per-l-educazione-civica1" TargetMode="External"/><Relationship Id="rId2" Type="http://schemas.openxmlformats.org/officeDocument/2006/relationships/hyperlink" Target="https://scuolafutura.pubblica.istruzione.it/intelligenza-artificiale_2-68"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l-intelligenza-artificiale-nella-didattica" TargetMode="External"/><Relationship Id="rId11" Type="http://schemas.openxmlformats.org/officeDocument/2006/relationships/hyperlink" Target="https://scuolafutura.pubblica.istruzione.it/l-intelligenza-artificiale-al-servizio-dell-inclusione" TargetMode="External"/><Relationship Id="rId5" Type="http://schemas.openxmlformats.org/officeDocument/2006/relationships/hyperlink" Target="https://scuolafutura.pubblica.istruzione.it/l-ia-nella-didattica-di-oggi-per-il-cittadino-di-domani" TargetMode="External"/><Relationship Id="rId10" Type="http://schemas.openxmlformats.org/officeDocument/2006/relationships/hyperlink" Target="https://scuolafutura.pubblica.istruzione.it/l-intelligenza-artificiale-a-scuola-seconda-edizione" TargetMode="External"/><Relationship Id="rId4" Type="http://schemas.openxmlformats.org/officeDocument/2006/relationships/hyperlink" Target="https://scuolafutura.pubblica.istruzione.it/introduzione-all-intelligenza-artificiale-mooc" TargetMode="External"/><Relationship Id="rId9" Type="http://schemas.openxmlformats.org/officeDocument/2006/relationships/hyperlink" Target="https://scuolafutura.pubblica.istruzione.it/la-didattica-integrata-con-le-app-e-l-intelligenza-artificiale"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scuolafutura.pubblica.istruzione.it/lucy-intelligenza-artificiale-ic-g.-lucio-" TargetMode="External"/><Relationship Id="rId3" Type="http://schemas.openxmlformats.org/officeDocument/2006/relationships/hyperlink" Target="https://scuolafutura.pubblica.istruzione.it/l-intelligenza-artificiale-la-rivoluzione-didattica" TargetMode="External"/><Relationship Id="rId7" Type="http://schemas.openxmlformats.org/officeDocument/2006/relationships/hyperlink" Target="https://scuolafutura.pubblica.istruzione.it/l-intelligenza-artificiale-per-la-comunicazione-e-l-apprendimento_1-scuola-infanzia-primaria-27" TargetMode="External"/><Relationship Id="rId2" Type="http://schemas.openxmlformats.org/officeDocument/2006/relationships/hyperlink" Target="https://scuolafutura.pubblica.istruzione.it/l-intelligenza-artificiale-entra-a-scuola"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l-intelligenza-artificiale-nella-didattica-strumenti-applicazioni-e-riflessioni" TargetMode="External"/><Relationship Id="rId11" Type="http://schemas.openxmlformats.org/officeDocument/2006/relationships/hyperlink" Target="https://scuolafutura.pubblica.istruzione.it/mooc-l-intelligenza-artificiale-nella-didattica-et-" TargetMode="External"/><Relationship Id="rId5" Type="http://schemas.openxmlformats.org/officeDocument/2006/relationships/hyperlink" Target="https://scuolafutura.pubblica.istruzione.it/l-intelligenza-artificiale-nella-didattica-con-la-programmazione-a-blocchi-e-la-robotica-educativa" TargetMode="External"/><Relationship Id="rId10" Type="http://schemas.openxmlformats.org/officeDocument/2006/relationships/hyperlink" Target="https://scuolafutura.pubblica.istruzione.it/macchine...-intelligenti-" TargetMode="External"/><Relationship Id="rId4" Type="http://schemas.openxmlformats.org/officeDocument/2006/relationships/hyperlink" Target="https://scuolafutura.pubblica.istruzione.it/l-intelligenza-artificiale-nella-didattica-secondo-livello" TargetMode="External"/><Relationship Id="rId9" Type="http://schemas.openxmlformats.org/officeDocument/2006/relationships/hyperlink" Target="https://scuolafutura.pubblica.istruzione.it/lucy-intelligenza-artificiale-ic.lucilio-"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scuolafutura.pubblica.istruzione.it/sfruttare-l-intelligenza-artificiale-in-chiave-creativa" TargetMode="External"/><Relationship Id="rId3" Type="http://schemas.openxmlformats.org/officeDocument/2006/relationships/hyperlink" Target="https://scuolafutura.pubblica.istruzione.it/potenziare-la-didattica-con-l-intelligenza-artificiale" TargetMode="External"/><Relationship Id="rId7" Type="http://schemas.openxmlformats.org/officeDocument/2006/relationships/hyperlink" Target="https://scuolafutura.pubblica.istruzione.it/scuola-4.0-l-intelligenza-artificiale-nella-didattica-et-" TargetMode="External"/><Relationship Id="rId2" Type="http://schemas.openxmlformats.org/officeDocument/2006/relationships/hyperlink" Target="https://scuolafutura.pubblica.istruzione.it/pnrrt3-progettare-e-costruire-chatbot-didattici-a2" TargetMode="External"/><Relationship Id="rId1" Type="http://schemas.openxmlformats.org/officeDocument/2006/relationships/slideLayout" Target="../slideLayouts/slideLayout7.xml"/><Relationship Id="rId6" Type="http://schemas.openxmlformats.org/officeDocument/2006/relationships/hyperlink" Target="https://scuolafutura.pubblica.istruzione.it/scoprire-e-usare-l-intelligenza-artificiale-td30" TargetMode="External"/><Relationship Id="rId5" Type="http://schemas.openxmlformats.org/officeDocument/2006/relationships/hyperlink" Target="https://scuolafutura.pubblica.istruzione.it/progettare-graficamente-comunicare-e-pubblicare-usando-l-intelligenza-artificiale" TargetMode="External"/><Relationship Id="rId10" Type="http://schemas.openxmlformats.org/officeDocument/2006/relationships/hyperlink" Target="https://scuolafutura.pubblica.istruzione.it/studenti-protagonisti-piattaforme-free-con-l-intelligenza-artificiale-per-la-narrazione-la-documentazione-e-le-escape-room" TargetMode="External"/><Relationship Id="rId4" Type="http://schemas.openxmlformats.org/officeDocument/2006/relationships/hyperlink" Target="https://scuolafutura.pubblica.istruzione.it/produrre-e-narrare-contenuti-didattici-digitali-al-tempo-dell-intelligenza-artificiale" TargetMode="External"/><Relationship Id="rId9" Type="http://schemas.openxmlformats.org/officeDocument/2006/relationships/hyperlink" Target="https://scuolafutura.pubblica.istruzione.it/strumenti-di-intelligenza-artificiale-per-la-scuola-2ed.-td38"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1.emf"/></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emf"/></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1C0A5C8-14FE-BA8F-DC01-E60FF7BB0E26}"/>
              </a:ext>
            </a:extLst>
          </p:cNvPr>
          <p:cNvSpPr>
            <a:spLocks noGrp="1"/>
          </p:cNvSpPr>
          <p:nvPr>
            <p:ph type="title"/>
          </p:nvPr>
        </p:nvSpPr>
        <p:spPr>
          <a:xfrm>
            <a:off x="838200" y="365125"/>
            <a:ext cx="10515600" cy="5367460"/>
          </a:xfrm>
        </p:spPr>
        <p:txBody>
          <a:bodyPr>
            <a:normAutofit fontScale="90000"/>
          </a:bodyPr>
          <a:lstStyle/>
          <a:p>
            <a:pPr algn="ctr">
              <a:lnSpc>
                <a:spcPct val="107000"/>
              </a:lnSpc>
              <a:spcAft>
                <a:spcPts val="800"/>
              </a:spcAft>
            </a:pPr>
            <a:r>
              <a:rPr lang="it-IT" sz="28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Fondazione “I Lincei per la Scuola”</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sz="28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Conferenza generale</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sz="28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14 novembre 2023, ore 15.00</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sz="28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sz="40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Mirko Tavoni</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sz="28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Coordinatore del Polo di Italiano di Pisa</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sz="28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Già professore di Linguistica italiana all’Università di Pisa</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sz="28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it-IT" sz="2800" kern="100">
                <a:effectLst/>
                <a:latin typeface="Calibri" panose="020F0502020204030204" pitchFamily="34" charset="0"/>
                <a:ea typeface="Calibri" panose="020F0502020204030204" pitchFamily="34" charset="0"/>
                <a:cs typeface="Times New Roman" panose="02020603050405020304" pitchFamily="18" charset="0"/>
              </a:rPr>
              <a:t/>
            </a:r>
            <a:br>
              <a:rPr lang="it-IT" sz="2800" kern="100">
                <a:effectLst/>
                <a:latin typeface="Calibri" panose="020F0502020204030204" pitchFamily="34" charset="0"/>
                <a:ea typeface="Calibri" panose="020F0502020204030204" pitchFamily="34" charset="0"/>
                <a:cs typeface="Times New Roman" panose="02020603050405020304" pitchFamily="18" charset="0"/>
              </a:rPr>
            </a:br>
            <a:r>
              <a:rPr lang="it-IT"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Il digitale: che cosa potrebbe fare </a:t>
            </a:r>
            <a:br>
              <a:rPr lang="it-IT"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br>
            <a:r>
              <a:rPr lang="it-IT"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e non fa per l'educazione linguistica</a:t>
            </a:r>
            <a:r>
              <a:rPr lang="it-IT" sz="1800" kern="100">
                <a:effectLst/>
                <a:latin typeface="Calibri" panose="020F0502020204030204" pitchFamily="34" charset="0"/>
                <a:ea typeface="Calibri" panose="020F0502020204030204" pitchFamily="34" charset="0"/>
                <a:cs typeface="Times New Roman" panose="02020603050405020304" pitchFamily="18" charset="0"/>
              </a:rPr>
              <a:t/>
            </a:r>
            <a:br>
              <a:rPr lang="it-IT" sz="1800" kern="100">
                <a:effectLst/>
                <a:latin typeface="Calibri" panose="020F0502020204030204" pitchFamily="34" charset="0"/>
                <a:ea typeface="Calibri" panose="020F0502020204030204" pitchFamily="34" charset="0"/>
                <a:cs typeface="Times New Roman" panose="02020603050405020304" pitchFamily="18" charset="0"/>
              </a:rPr>
            </a:br>
            <a:endParaRPr lang="it-IT"/>
          </a:p>
        </p:txBody>
      </p:sp>
    </p:spTree>
    <p:extLst>
      <p:ext uri="{BB962C8B-B14F-4D97-AF65-F5344CB8AC3E}">
        <p14:creationId xmlns:p14="http://schemas.microsoft.com/office/powerpoint/2010/main" val="348475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285B5F1-2287-E49C-4918-75EB3AF5278F}"/>
              </a:ext>
            </a:extLst>
          </p:cNvPr>
          <p:cNvPicPr>
            <a:picLocks noChangeAspect="1"/>
          </p:cNvPicPr>
          <p:nvPr/>
        </p:nvPicPr>
        <p:blipFill>
          <a:blip r:embed="rId2"/>
          <a:stretch>
            <a:fillRect/>
          </a:stretch>
        </p:blipFill>
        <p:spPr>
          <a:xfrm>
            <a:off x="1067861" y="0"/>
            <a:ext cx="10056278" cy="6858000"/>
          </a:xfrm>
          <a:prstGeom prst="rect">
            <a:avLst/>
          </a:prstGeom>
        </p:spPr>
      </p:pic>
    </p:spTree>
    <p:extLst>
      <p:ext uri="{BB962C8B-B14F-4D97-AF65-F5344CB8AC3E}">
        <p14:creationId xmlns:p14="http://schemas.microsoft.com/office/powerpoint/2010/main" val="3078624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6584D3-FB19-9E40-F8CF-177E529FFCC7}"/>
              </a:ext>
            </a:extLst>
          </p:cNvPr>
          <p:cNvPicPr>
            <a:picLocks noChangeAspect="1"/>
          </p:cNvPicPr>
          <p:nvPr/>
        </p:nvPicPr>
        <p:blipFill>
          <a:blip r:embed="rId2"/>
          <a:stretch>
            <a:fillRect/>
          </a:stretch>
        </p:blipFill>
        <p:spPr>
          <a:xfrm>
            <a:off x="1181239" y="0"/>
            <a:ext cx="9829521" cy="6858000"/>
          </a:xfrm>
          <a:prstGeom prst="rect">
            <a:avLst/>
          </a:prstGeom>
        </p:spPr>
      </p:pic>
    </p:spTree>
    <p:extLst>
      <p:ext uri="{BB962C8B-B14F-4D97-AF65-F5344CB8AC3E}">
        <p14:creationId xmlns:p14="http://schemas.microsoft.com/office/powerpoint/2010/main" val="178244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B65F57-1AB3-0B51-FF0F-E72DCD953B2B}"/>
              </a:ext>
            </a:extLst>
          </p:cNvPr>
          <p:cNvPicPr>
            <a:picLocks noChangeAspect="1"/>
          </p:cNvPicPr>
          <p:nvPr/>
        </p:nvPicPr>
        <p:blipFill>
          <a:blip r:embed="rId2"/>
          <a:stretch>
            <a:fillRect/>
          </a:stretch>
        </p:blipFill>
        <p:spPr>
          <a:xfrm>
            <a:off x="1252211" y="0"/>
            <a:ext cx="9687577" cy="6858000"/>
          </a:xfrm>
          <a:prstGeom prst="rect">
            <a:avLst/>
          </a:prstGeom>
        </p:spPr>
      </p:pic>
    </p:spTree>
    <p:extLst>
      <p:ext uri="{BB962C8B-B14F-4D97-AF65-F5344CB8AC3E}">
        <p14:creationId xmlns:p14="http://schemas.microsoft.com/office/powerpoint/2010/main" val="1066510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21738A7-4E40-8DC1-E710-B848A9A51B49}"/>
              </a:ext>
            </a:extLst>
          </p:cNvPr>
          <p:cNvPicPr>
            <a:picLocks noChangeAspect="1"/>
          </p:cNvPicPr>
          <p:nvPr/>
        </p:nvPicPr>
        <p:blipFill>
          <a:blip r:embed="rId2"/>
          <a:stretch>
            <a:fillRect/>
          </a:stretch>
        </p:blipFill>
        <p:spPr>
          <a:xfrm>
            <a:off x="0" y="761799"/>
            <a:ext cx="12192000" cy="5334401"/>
          </a:xfrm>
          <a:prstGeom prst="rect">
            <a:avLst/>
          </a:prstGeom>
        </p:spPr>
      </p:pic>
    </p:spTree>
    <p:extLst>
      <p:ext uri="{BB962C8B-B14F-4D97-AF65-F5344CB8AC3E}">
        <p14:creationId xmlns:p14="http://schemas.microsoft.com/office/powerpoint/2010/main" val="3362945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8A03D0-9CD3-DDAE-BDC7-A743896D19BA}"/>
              </a:ext>
            </a:extLst>
          </p:cNvPr>
          <p:cNvPicPr>
            <a:picLocks noChangeAspect="1"/>
          </p:cNvPicPr>
          <p:nvPr/>
        </p:nvPicPr>
        <p:blipFill>
          <a:blip r:embed="rId2"/>
          <a:stretch>
            <a:fillRect/>
          </a:stretch>
        </p:blipFill>
        <p:spPr>
          <a:xfrm>
            <a:off x="1603340" y="0"/>
            <a:ext cx="8985319" cy="6858000"/>
          </a:xfrm>
          <a:prstGeom prst="rect">
            <a:avLst/>
          </a:prstGeom>
        </p:spPr>
      </p:pic>
    </p:spTree>
    <p:extLst>
      <p:ext uri="{BB962C8B-B14F-4D97-AF65-F5344CB8AC3E}">
        <p14:creationId xmlns:p14="http://schemas.microsoft.com/office/powerpoint/2010/main" val="1074276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2032207-A904-8984-2FC9-83929E960845}"/>
              </a:ext>
            </a:extLst>
          </p:cNvPr>
          <p:cNvPicPr>
            <a:picLocks noChangeAspect="1"/>
          </p:cNvPicPr>
          <p:nvPr/>
        </p:nvPicPr>
        <p:blipFill>
          <a:blip r:embed="rId2"/>
          <a:stretch>
            <a:fillRect/>
          </a:stretch>
        </p:blipFill>
        <p:spPr>
          <a:xfrm>
            <a:off x="1961379" y="0"/>
            <a:ext cx="8269242" cy="6858000"/>
          </a:xfrm>
          <a:prstGeom prst="rect">
            <a:avLst/>
          </a:prstGeom>
        </p:spPr>
      </p:pic>
    </p:spTree>
    <p:extLst>
      <p:ext uri="{BB962C8B-B14F-4D97-AF65-F5344CB8AC3E}">
        <p14:creationId xmlns:p14="http://schemas.microsoft.com/office/powerpoint/2010/main" val="821423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78F85-4833-758F-87DE-EBF502823AD6}"/>
              </a:ext>
            </a:extLst>
          </p:cNvPr>
          <p:cNvSpPr>
            <a:spLocks noGrp="1"/>
          </p:cNvSpPr>
          <p:nvPr>
            <p:ph type="title"/>
          </p:nvPr>
        </p:nvSpPr>
        <p:spPr>
          <a:xfrm>
            <a:off x="838200" y="365125"/>
            <a:ext cx="10515600" cy="5683983"/>
          </a:xfrm>
        </p:spPr>
        <p:txBody>
          <a:bodyPr>
            <a:normAutofit/>
          </a:bodyPr>
          <a:lstStyle/>
          <a:p>
            <a:pPr algn="ctr">
              <a:spcBef>
                <a:spcPts val="1200"/>
              </a:spcBef>
            </a:pPr>
            <a:r>
              <a:rPr lang="it-IT" sz="5400">
                <a:latin typeface="Calibri" panose="020F0502020204030204" pitchFamily="34" charset="0"/>
                <a:ea typeface="Calibri" panose="020F0502020204030204" pitchFamily="34" charset="0"/>
              </a:rPr>
              <a:t>1B.</a:t>
            </a:r>
            <a:br>
              <a:rPr lang="it-IT" sz="5400">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
            </a:r>
            <a:br>
              <a:rPr lang="it-IT" sz="5400">
                <a:effectLst/>
                <a:latin typeface="Calibri" panose="020F0502020204030204" pitchFamily="34" charset="0"/>
                <a:ea typeface="Calibri" panose="020F0502020204030204" pitchFamily="34" charset="0"/>
              </a:rPr>
            </a:br>
            <a:r>
              <a:rPr lang="it-IT" sz="5400">
                <a:solidFill>
                  <a:srgbClr val="222222"/>
                </a:solidFill>
                <a:effectLst/>
                <a:latin typeface="Calibri" panose="020F0502020204030204" pitchFamily="34" charset="0"/>
                <a:ea typeface="Calibri" panose="020F0502020204030204" pitchFamily="34" charset="0"/>
              </a:rPr>
              <a:t>Informatica umanistica</a:t>
            </a:r>
            <a:br>
              <a:rPr lang="it-IT" sz="5400">
                <a:solidFill>
                  <a:srgbClr val="222222"/>
                </a:solidFill>
                <a:effectLst/>
                <a:latin typeface="Calibri" panose="020F0502020204030204" pitchFamily="34" charset="0"/>
                <a:ea typeface="Calibri" panose="020F0502020204030204" pitchFamily="34" charset="0"/>
              </a:rPr>
            </a:br>
            <a:r>
              <a:rPr lang="it-IT" sz="2000">
                <a:solidFill>
                  <a:srgbClr val="222222"/>
                </a:solidFill>
                <a:effectLst/>
                <a:latin typeface="Calibri" panose="020F0502020204030204" pitchFamily="34" charset="0"/>
                <a:ea typeface="Calibri" panose="020F0502020204030204" pitchFamily="34" charset="0"/>
              </a:rPr>
              <a:t/>
            </a:r>
            <a:br>
              <a:rPr lang="it-IT" sz="2000">
                <a:solidFill>
                  <a:srgbClr val="222222"/>
                </a:solidFill>
                <a:effectLst/>
                <a:latin typeface="Calibri" panose="020F0502020204030204" pitchFamily="34" charset="0"/>
                <a:ea typeface="Calibri" panose="020F0502020204030204" pitchFamily="34" charset="0"/>
              </a:rPr>
            </a:br>
            <a:r>
              <a:rPr lang="it-IT" sz="1800">
                <a:solidFill>
                  <a:srgbClr val="222222"/>
                </a:solidFill>
                <a:effectLst/>
                <a:latin typeface="Calibri" panose="020F0502020204030204" pitchFamily="34" charset="0"/>
                <a:ea typeface="Calibri" panose="020F0502020204030204" pitchFamily="34" charset="0"/>
              </a:rPr>
              <a:t/>
            </a:r>
            <a:br>
              <a:rPr lang="it-IT" sz="1800">
                <a:solidFill>
                  <a:srgbClr val="222222"/>
                </a:solidFill>
                <a:effectLst/>
                <a:latin typeface="Calibri" panose="020F0502020204030204" pitchFamily="34" charset="0"/>
                <a:ea typeface="Calibri" panose="020F0502020204030204" pitchFamily="34" charset="0"/>
              </a:rPr>
            </a:br>
            <a:r>
              <a:rPr lang="it-IT" sz="5400">
                <a:solidFill>
                  <a:srgbClr val="222222"/>
                </a:solidFill>
                <a:effectLst/>
                <a:latin typeface="Calibri" panose="020F0502020204030204" pitchFamily="34" charset="0"/>
                <a:ea typeface="Calibri" panose="020F0502020204030204" pitchFamily="34" charset="0"/>
              </a:rPr>
              <a:t>Digital Humanities</a:t>
            </a:r>
            <a:endParaRPr lang="it-IT" sz="5400"/>
          </a:p>
        </p:txBody>
      </p:sp>
    </p:spTree>
    <p:extLst>
      <p:ext uri="{BB962C8B-B14F-4D97-AF65-F5344CB8AC3E}">
        <p14:creationId xmlns:p14="http://schemas.microsoft.com/office/powerpoint/2010/main" val="346774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DBF0EAF-5980-FEE3-5CC0-8EEC9E5F4629}"/>
              </a:ext>
            </a:extLst>
          </p:cNvPr>
          <p:cNvPicPr>
            <a:picLocks noChangeAspect="1"/>
          </p:cNvPicPr>
          <p:nvPr/>
        </p:nvPicPr>
        <p:blipFill>
          <a:blip r:embed="rId2"/>
          <a:stretch>
            <a:fillRect/>
          </a:stretch>
        </p:blipFill>
        <p:spPr>
          <a:xfrm>
            <a:off x="1671764" y="0"/>
            <a:ext cx="8848471" cy="6858000"/>
          </a:xfrm>
          <a:prstGeom prst="rect">
            <a:avLst/>
          </a:prstGeom>
        </p:spPr>
      </p:pic>
    </p:spTree>
    <p:extLst>
      <p:ext uri="{BB962C8B-B14F-4D97-AF65-F5344CB8AC3E}">
        <p14:creationId xmlns:p14="http://schemas.microsoft.com/office/powerpoint/2010/main" val="410285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DE32BA3-01B3-533C-2B3A-9ADC0702A4FA}"/>
              </a:ext>
            </a:extLst>
          </p:cNvPr>
          <p:cNvPicPr>
            <a:picLocks noChangeAspect="1"/>
          </p:cNvPicPr>
          <p:nvPr/>
        </p:nvPicPr>
        <p:blipFill>
          <a:blip r:embed="rId2"/>
          <a:stretch>
            <a:fillRect/>
          </a:stretch>
        </p:blipFill>
        <p:spPr>
          <a:xfrm>
            <a:off x="1681754" y="0"/>
            <a:ext cx="8828491" cy="6858000"/>
          </a:xfrm>
          <a:prstGeom prst="rect">
            <a:avLst/>
          </a:prstGeom>
        </p:spPr>
      </p:pic>
    </p:spTree>
    <p:extLst>
      <p:ext uri="{BB962C8B-B14F-4D97-AF65-F5344CB8AC3E}">
        <p14:creationId xmlns:p14="http://schemas.microsoft.com/office/powerpoint/2010/main" val="3456530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F477056-D151-8A28-455C-35FD8D232F1C}"/>
              </a:ext>
            </a:extLst>
          </p:cNvPr>
          <p:cNvPicPr>
            <a:picLocks noChangeAspect="1"/>
          </p:cNvPicPr>
          <p:nvPr/>
        </p:nvPicPr>
        <p:blipFill>
          <a:blip r:embed="rId2"/>
          <a:stretch>
            <a:fillRect/>
          </a:stretch>
        </p:blipFill>
        <p:spPr>
          <a:xfrm>
            <a:off x="1047750" y="0"/>
            <a:ext cx="10096500" cy="6858000"/>
          </a:xfrm>
          <a:prstGeom prst="rect">
            <a:avLst/>
          </a:prstGeom>
        </p:spPr>
      </p:pic>
    </p:spTree>
    <p:extLst>
      <p:ext uri="{BB962C8B-B14F-4D97-AF65-F5344CB8AC3E}">
        <p14:creationId xmlns:p14="http://schemas.microsoft.com/office/powerpoint/2010/main" val="4058930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1B98C6B-BA0D-E6B2-23C2-ECC6AE781678}"/>
              </a:ext>
            </a:extLst>
          </p:cNvPr>
          <p:cNvSpPr txBox="1"/>
          <p:nvPr/>
        </p:nvSpPr>
        <p:spPr>
          <a:xfrm>
            <a:off x="1110996" y="727236"/>
            <a:ext cx="10044684" cy="5080237"/>
          </a:xfrm>
          <a:prstGeom prst="rect">
            <a:avLst/>
          </a:prstGeom>
          <a:noFill/>
        </p:spPr>
        <p:txBody>
          <a:bodyPr wrap="square">
            <a:spAutoFit/>
          </a:bodyPr>
          <a:lstStyle/>
          <a:p>
            <a:pPr marL="342900" lvl="0" indent="-342900">
              <a:lnSpc>
                <a:spcPct val="107000"/>
              </a:lnSpc>
              <a:buFont typeface="+mj-lt"/>
              <a:buAutoNum type="arabicPeriod"/>
            </a:pPr>
            <a:r>
              <a:rPr lang="it-IT" sz="2400" kern="100">
                <a:effectLst/>
                <a:latin typeface="Calibri" panose="020F0502020204030204" pitchFamily="34" charset="0"/>
                <a:ea typeface="Calibri" panose="020F0502020204030204" pitchFamily="34" charset="0"/>
                <a:cs typeface="Calibri" panose="020F0502020204030204" pitchFamily="34" charset="0"/>
              </a:rPr>
              <a:t>E-learning, Informatica umanistica, linguistica computazionale dal 2000 a oggi</a:t>
            </a:r>
          </a:p>
          <a:p>
            <a:pPr marL="342900" lvl="0" indent="-342900">
              <a:lnSpc>
                <a:spcPct val="107000"/>
              </a:lnSpc>
              <a:buFont typeface="+mj-lt"/>
              <a:buAutoNum type="arabicPeriod"/>
            </a:pPr>
            <a:endParaRPr lang="it-IT" sz="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Competenza digitale, cittadinanza digitale, benessere digitale</a:t>
            </a:r>
          </a:p>
          <a:p>
            <a:pPr marL="342900" lvl="0" indent="-342900">
              <a:lnSpc>
                <a:spcPct val="107000"/>
              </a:lnSpc>
              <a:buFont typeface="+mj-lt"/>
              <a:buAutoNum type="arabicPeriod"/>
            </a:pPr>
            <a:endParaRPr lang="it-IT" sz="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Dopo la pandemia la Transizione digitale del PNRR: dalla Didattica a Distanza (DAD) alla Didattica Digitale Integrata (DDI)</a:t>
            </a:r>
          </a:p>
          <a:p>
            <a:pPr marL="342900" lvl="0" indent="-342900">
              <a:lnSpc>
                <a:spcPct val="107000"/>
              </a:lnSpc>
              <a:buFont typeface="+mj-lt"/>
              <a:buAutoNum type="arabicPeriod"/>
            </a:pPr>
            <a:endParaRPr lang="it-IT" sz="8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UcPeriod"/>
            </a:pPr>
            <a: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Il digitale per la riflessione sulla lingua nel sistema scolastico</a:t>
            </a:r>
            <a:endParaRPr lang="it-IT" sz="24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UcPeriod"/>
            </a:pPr>
            <a: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Il digitale per la riflessione sulla lingua nell’editoria scolastica</a:t>
            </a:r>
          </a:p>
          <a:p>
            <a:pPr marL="742950" lvl="1" indent="-285750">
              <a:lnSpc>
                <a:spcPct val="107000"/>
              </a:lnSpc>
              <a:buFont typeface="+mj-lt"/>
              <a:buAutoNum type="alphaUcPeriod"/>
            </a:pPr>
            <a:endParaRPr lang="it-IT" sz="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Il digitale che </a:t>
            </a:r>
            <a:r>
              <a:rPr lang="it-IT" sz="2400" i="1"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deve esserci</a:t>
            </a:r>
            <a: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 per la riflessione sulla lingua: </a:t>
            </a:r>
            <a:b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br>
            <a:r>
              <a:rPr lang="it-IT" sz="2400" kern="100">
                <a:solidFill>
                  <a:srgbClr val="222222"/>
                </a:solidFill>
                <a:effectLst/>
                <a:latin typeface="Calibri" panose="020F0502020204030204" pitchFamily="34" charset="0"/>
                <a:ea typeface="Calibri" panose="020F0502020204030204" pitchFamily="34" charset="0"/>
                <a:cs typeface="Calibri" panose="020F0502020204030204" pitchFamily="34" charset="0"/>
              </a:rPr>
              <a:t>per tracciare, studiare, sviluppare e gestire tutte le attività didattiche</a:t>
            </a:r>
          </a:p>
          <a:p>
            <a:pPr marL="342900" lvl="0" indent="-342900">
              <a:lnSpc>
                <a:spcPct val="107000"/>
              </a:lnSpc>
              <a:buFont typeface="+mj-lt"/>
              <a:buAutoNum type="arabicPeriod"/>
            </a:pPr>
            <a:endParaRPr lang="it-IT" sz="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it-IT" sz="2400" kern="100">
                <a:effectLst/>
                <a:latin typeface="Calibri" panose="020F0502020204030204" pitchFamily="34" charset="0"/>
                <a:ea typeface="Calibri" panose="020F0502020204030204" pitchFamily="34" charset="0"/>
                <a:cs typeface="Times New Roman" panose="02020603050405020304" pitchFamily="18" charset="0"/>
              </a:rPr>
              <a:t>Il digitale </a:t>
            </a:r>
            <a:r>
              <a:rPr lang="it-IT" sz="2400" i="1" kern="100">
                <a:effectLst/>
                <a:latin typeface="Calibri" panose="020F0502020204030204" pitchFamily="34" charset="0"/>
                <a:ea typeface="Calibri" panose="020F0502020204030204" pitchFamily="34" charset="0"/>
                <a:cs typeface="Times New Roman" panose="02020603050405020304" pitchFamily="18" charset="0"/>
              </a:rPr>
              <a:t>che non c’è</a:t>
            </a:r>
            <a:r>
              <a:rPr lang="it-IT" sz="2400" kern="100">
                <a:effectLst/>
                <a:latin typeface="Calibri" panose="020F0502020204030204" pitchFamily="34" charset="0"/>
                <a:ea typeface="Calibri" panose="020F0502020204030204" pitchFamily="34" charset="0"/>
                <a:cs typeface="Times New Roman" panose="02020603050405020304" pitchFamily="18" charset="0"/>
              </a:rPr>
              <a:t> per la riflessione sulla lingua: per rinnovare il metodo teorico e didattico</a:t>
            </a:r>
          </a:p>
        </p:txBody>
      </p:sp>
    </p:spTree>
    <p:extLst>
      <p:ext uri="{BB962C8B-B14F-4D97-AF65-F5344CB8AC3E}">
        <p14:creationId xmlns:p14="http://schemas.microsoft.com/office/powerpoint/2010/main" val="216840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278BD99-B2DB-DC6B-FC98-A5AC92FD13A4}"/>
              </a:ext>
            </a:extLst>
          </p:cNvPr>
          <p:cNvPicPr>
            <a:picLocks noChangeAspect="1"/>
          </p:cNvPicPr>
          <p:nvPr/>
        </p:nvPicPr>
        <p:blipFill>
          <a:blip r:embed="rId2"/>
          <a:stretch>
            <a:fillRect/>
          </a:stretch>
        </p:blipFill>
        <p:spPr>
          <a:xfrm>
            <a:off x="1633656" y="0"/>
            <a:ext cx="8924688" cy="6858000"/>
          </a:xfrm>
          <a:prstGeom prst="rect">
            <a:avLst/>
          </a:prstGeom>
        </p:spPr>
      </p:pic>
    </p:spTree>
    <p:extLst>
      <p:ext uri="{BB962C8B-B14F-4D97-AF65-F5344CB8AC3E}">
        <p14:creationId xmlns:p14="http://schemas.microsoft.com/office/powerpoint/2010/main" val="425473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8140885-7674-9452-B4E5-0E9FF602B885}"/>
              </a:ext>
            </a:extLst>
          </p:cNvPr>
          <p:cNvPicPr>
            <a:picLocks noChangeAspect="1"/>
          </p:cNvPicPr>
          <p:nvPr/>
        </p:nvPicPr>
        <p:blipFill>
          <a:blip r:embed="rId2"/>
          <a:stretch>
            <a:fillRect/>
          </a:stretch>
        </p:blipFill>
        <p:spPr>
          <a:xfrm>
            <a:off x="1868087" y="0"/>
            <a:ext cx="8455826" cy="6858000"/>
          </a:xfrm>
          <a:prstGeom prst="rect">
            <a:avLst/>
          </a:prstGeom>
        </p:spPr>
      </p:pic>
    </p:spTree>
    <p:extLst>
      <p:ext uri="{BB962C8B-B14F-4D97-AF65-F5344CB8AC3E}">
        <p14:creationId xmlns:p14="http://schemas.microsoft.com/office/powerpoint/2010/main" val="669938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1172AC8-16AA-D12B-6900-0AB061DA1EF9}"/>
              </a:ext>
            </a:extLst>
          </p:cNvPr>
          <p:cNvPicPr>
            <a:picLocks noChangeAspect="1"/>
          </p:cNvPicPr>
          <p:nvPr/>
        </p:nvPicPr>
        <p:blipFill>
          <a:blip r:embed="rId2"/>
          <a:stretch>
            <a:fillRect/>
          </a:stretch>
        </p:blipFill>
        <p:spPr>
          <a:xfrm>
            <a:off x="1460279" y="0"/>
            <a:ext cx="9271442" cy="6858000"/>
          </a:xfrm>
          <a:prstGeom prst="rect">
            <a:avLst/>
          </a:prstGeom>
        </p:spPr>
      </p:pic>
    </p:spTree>
    <p:extLst>
      <p:ext uri="{BB962C8B-B14F-4D97-AF65-F5344CB8AC3E}">
        <p14:creationId xmlns:p14="http://schemas.microsoft.com/office/powerpoint/2010/main" val="2676232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37C99F2-66C9-F65D-71D4-10E03ACF89DA}"/>
              </a:ext>
            </a:extLst>
          </p:cNvPr>
          <p:cNvPicPr>
            <a:picLocks noChangeAspect="1"/>
          </p:cNvPicPr>
          <p:nvPr/>
        </p:nvPicPr>
        <p:blipFill>
          <a:blip r:embed="rId2"/>
          <a:stretch>
            <a:fillRect/>
          </a:stretch>
        </p:blipFill>
        <p:spPr>
          <a:xfrm>
            <a:off x="1640606" y="0"/>
            <a:ext cx="8910787" cy="6858000"/>
          </a:xfrm>
          <a:prstGeom prst="rect">
            <a:avLst/>
          </a:prstGeom>
        </p:spPr>
      </p:pic>
    </p:spTree>
    <p:extLst>
      <p:ext uri="{BB962C8B-B14F-4D97-AF65-F5344CB8AC3E}">
        <p14:creationId xmlns:p14="http://schemas.microsoft.com/office/powerpoint/2010/main" val="172640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78F85-4833-758F-87DE-EBF502823AD6}"/>
              </a:ext>
            </a:extLst>
          </p:cNvPr>
          <p:cNvSpPr>
            <a:spLocks noGrp="1"/>
          </p:cNvSpPr>
          <p:nvPr>
            <p:ph type="title"/>
          </p:nvPr>
        </p:nvSpPr>
        <p:spPr>
          <a:xfrm>
            <a:off x="838200" y="365125"/>
            <a:ext cx="10515600" cy="5683983"/>
          </a:xfrm>
        </p:spPr>
        <p:txBody>
          <a:bodyPr>
            <a:normAutofit/>
          </a:bodyPr>
          <a:lstStyle/>
          <a:p>
            <a:pPr algn="ctr"/>
            <a:r>
              <a:rPr lang="it-IT" sz="5400">
                <a:latin typeface="Calibri" panose="020F0502020204030204" pitchFamily="34" charset="0"/>
                <a:ea typeface="Calibri" panose="020F0502020204030204" pitchFamily="34" charset="0"/>
              </a:rPr>
              <a:t>1C.</a:t>
            </a:r>
            <a:br>
              <a:rPr lang="it-IT" sz="5400">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
            </a:r>
            <a:br>
              <a:rPr lang="it-IT" sz="5400">
                <a:effectLst/>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Linguistica computazionale</a:t>
            </a:r>
            <a:br>
              <a:rPr lang="it-IT" sz="5400">
                <a:effectLst/>
                <a:latin typeface="Calibri" panose="020F0502020204030204" pitchFamily="34" charset="0"/>
                <a:ea typeface="Calibri" panose="020F0502020204030204" pitchFamily="34" charset="0"/>
              </a:rPr>
            </a:br>
            <a:r>
              <a:rPr lang="it-IT" sz="2000">
                <a:effectLst/>
                <a:latin typeface="Calibri" panose="020F0502020204030204" pitchFamily="34" charset="0"/>
                <a:ea typeface="Calibri" panose="020F0502020204030204" pitchFamily="34" charset="0"/>
              </a:rPr>
              <a:t/>
            </a:r>
            <a:br>
              <a:rPr lang="it-IT" sz="2000">
                <a:effectLst/>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Natural Language Processing</a:t>
            </a:r>
            <a:endParaRPr lang="it-IT" sz="5400"/>
          </a:p>
        </p:txBody>
      </p:sp>
    </p:spTree>
    <p:extLst>
      <p:ext uri="{BB962C8B-B14F-4D97-AF65-F5344CB8AC3E}">
        <p14:creationId xmlns:p14="http://schemas.microsoft.com/office/powerpoint/2010/main" val="837127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C3939F-BA81-8A92-464A-29EDAC025DEC}"/>
              </a:ext>
            </a:extLst>
          </p:cNvPr>
          <p:cNvPicPr>
            <a:picLocks noChangeAspect="1"/>
          </p:cNvPicPr>
          <p:nvPr/>
        </p:nvPicPr>
        <p:blipFill>
          <a:blip r:embed="rId2"/>
          <a:stretch>
            <a:fillRect/>
          </a:stretch>
        </p:blipFill>
        <p:spPr>
          <a:xfrm>
            <a:off x="609599" y="0"/>
            <a:ext cx="10972801" cy="6858000"/>
          </a:xfrm>
          <a:prstGeom prst="rect">
            <a:avLst/>
          </a:prstGeom>
        </p:spPr>
      </p:pic>
    </p:spTree>
    <p:extLst>
      <p:ext uri="{BB962C8B-B14F-4D97-AF65-F5344CB8AC3E}">
        <p14:creationId xmlns:p14="http://schemas.microsoft.com/office/powerpoint/2010/main" val="3426350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4D6D54D-3E67-9DD9-5B2A-CB5997B18847}"/>
              </a:ext>
            </a:extLst>
          </p:cNvPr>
          <p:cNvPicPr>
            <a:picLocks noChangeAspect="1"/>
          </p:cNvPicPr>
          <p:nvPr/>
        </p:nvPicPr>
        <p:blipFill>
          <a:blip r:embed="rId2"/>
          <a:stretch>
            <a:fillRect/>
          </a:stretch>
        </p:blipFill>
        <p:spPr>
          <a:xfrm>
            <a:off x="2080360" y="0"/>
            <a:ext cx="8031279" cy="6858000"/>
          </a:xfrm>
          <a:prstGeom prst="rect">
            <a:avLst/>
          </a:prstGeom>
        </p:spPr>
      </p:pic>
    </p:spTree>
    <p:extLst>
      <p:ext uri="{BB962C8B-B14F-4D97-AF65-F5344CB8AC3E}">
        <p14:creationId xmlns:p14="http://schemas.microsoft.com/office/powerpoint/2010/main" val="277516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FC2D8BA-3FC0-28CD-755A-0B8FE28E56DA}"/>
              </a:ext>
            </a:extLst>
          </p:cNvPr>
          <p:cNvPicPr>
            <a:picLocks noChangeAspect="1"/>
          </p:cNvPicPr>
          <p:nvPr/>
        </p:nvPicPr>
        <p:blipFill>
          <a:blip r:embed="rId2"/>
          <a:stretch>
            <a:fillRect/>
          </a:stretch>
        </p:blipFill>
        <p:spPr>
          <a:xfrm>
            <a:off x="361229" y="0"/>
            <a:ext cx="11469542" cy="6858000"/>
          </a:xfrm>
          <a:prstGeom prst="rect">
            <a:avLst/>
          </a:prstGeom>
        </p:spPr>
      </p:pic>
    </p:spTree>
    <p:extLst>
      <p:ext uri="{BB962C8B-B14F-4D97-AF65-F5344CB8AC3E}">
        <p14:creationId xmlns:p14="http://schemas.microsoft.com/office/powerpoint/2010/main" val="956738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78F85-4833-758F-87DE-EBF502823AD6}"/>
              </a:ext>
            </a:extLst>
          </p:cNvPr>
          <p:cNvSpPr>
            <a:spLocks noGrp="1"/>
          </p:cNvSpPr>
          <p:nvPr>
            <p:ph type="title"/>
          </p:nvPr>
        </p:nvSpPr>
        <p:spPr>
          <a:xfrm>
            <a:off x="838200" y="365125"/>
            <a:ext cx="10515600" cy="5683983"/>
          </a:xfrm>
        </p:spPr>
        <p:txBody>
          <a:bodyPr>
            <a:normAutofit/>
          </a:bodyPr>
          <a:lstStyle/>
          <a:p>
            <a:pPr algn="ctr"/>
            <a:r>
              <a:rPr lang="it-IT" sz="5400">
                <a:latin typeface="Calibri" panose="020F0502020204030204" pitchFamily="34" charset="0"/>
                <a:ea typeface="Calibri" panose="020F0502020204030204" pitchFamily="34" charset="0"/>
              </a:rPr>
              <a:t>2.</a:t>
            </a:r>
            <a:br>
              <a:rPr lang="it-IT" sz="5400">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
            </a:r>
            <a:br>
              <a:rPr lang="it-IT" sz="5400">
                <a:effectLst/>
                <a:latin typeface="Calibri" panose="020F0502020204030204" pitchFamily="34" charset="0"/>
                <a:ea typeface="Calibri" panose="020F0502020204030204" pitchFamily="34" charset="0"/>
              </a:rPr>
            </a:br>
            <a:r>
              <a:rPr lang="it-IT" sz="5400">
                <a:solidFill>
                  <a:srgbClr val="222222"/>
                </a:solidFill>
                <a:effectLst/>
                <a:latin typeface="Calibri" panose="020F0502020204030204" pitchFamily="34" charset="0"/>
                <a:ea typeface="Calibri" panose="020F0502020204030204" pitchFamily="34" charset="0"/>
              </a:rPr>
              <a:t>Competenza digitale </a:t>
            </a:r>
            <a:br>
              <a:rPr lang="it-IT" sz="5400">
                <a:solidFill>
                  <a:srgbClr val="222222"/>
                </a:solidFill>
                <a:effectLst/>
                <a:latin typeface="Calibri" panose="020F0502020204030204" pitchFamily="34" charset="0"/>
                <a:ea typeface="Calibri" panose="020F0502020204030204" pitchFamily="34" charset="0"/>
              </a:rPr>
            </a:br>
            <a:r>
              <a:rPr lang="it-IT" sz="2000">
                <a:solidFill>
                  <a:srgbClr val="222222"/>
                </a:solidFill>
                <a:effectLst/>
                <a:latin typeface="Calibri" panose="020F0502020204030204" pitchFamily="34" charset="0"/>
                <a:ea typeface="Calibri" panose="020F0502020204030204" pitchFamily="34" charset="0"/>
              </a:rPr>
              <a:t/>
            </a:r>
            <a:br>
              <a:rPr lang="it-IT" sz="2000">
                <a:solidFill>
                  <a:srgbClr val="222222"/>
                </a:solidFill>
                <a:effectLst/>
                <a:latin typeface="Calibri" panose="020F0502020204030204" pitchFamily="34" charset="0"/>
                <a:ea typeface="Calibri" panose="020F0502020204030204" pitchFamily="34" charset="0"/>
              </a:rPr>
            </a:br>
            <a:r>
              <a:rPr lang="it-IT" sz="5400">
                <a:solidFill>
                  <a:srgbClr val="222222"/>
                </a:solidFill>
                <a:effectLst/>
                <a:latin typeface="Calibri" panose="020F0502020204030204" pitchFamily="34" charset="0"/>
                <a:ea typeface="Calibri" panose="020F0502020204030204" pitchFamily="34" charset="0"/>
              </a:rPr>
              <a:t>Cittadinanza digitale </a:t>
            </a:r>
            <a:br>
              <a:rPr lang="it-IT" sz="5400">
                <a:solidFill>
                  <a:srgbClr val="222222"/>
                </a:solidFill>
                <a:effectLst/>
                <a:latin typeface="Calibri" panose="020F0502020204030204" pitchFamily="34" charset="0"/>
                <a:ea typeface="Calibri" panose="020F0502020204030204" pitchFamily="34" charset="0"/>
              </a:rPr>
            </a:br>
            <a:r>
              <a:rPr lang="it-IT" sz="2000">
                <a:solidFill>
                  <a:srgbClr val="222222"/>
                </a:solidFill>
                <a:effectLst/>
                <a:latin typeface="Calibri" panose="020F0502020204030204" pitchFamily="34" charset="0"/>
                <a:ea typeface="Calibri" panose="020F0502020204030204" pitchFamily="34" charset="0"/>
              </a:rPr>
              <a:t/>
            </a:r>
            <a:br>
              <a:rPr lang="it-IT" sz="2000">
                <a:solidFill>
                  <a:srgbClr val="222222"/>
                </a:solidFill>
                <a:effectLst/>
                <a:latin typeface="Calibri" panose="020F0502020204030204" pitchFamily="34" charset="0"/>
                <a:ea typeface="Calibri" panose="020F0502020204030204" pitchFamily="34" charset="0"/>
              </a:rPr>
            </a:br>
            <a:r>
              <a:rPr lang="it-IT" sz="5400">
                <a:solidFill>
                  <a:srgbClr val="222222"/>
                </a:solidFill>
                <a:effectLst/>
                <a:latin typeface="Calibri" panose="020F0502020204030204" pitchFamily="34" charset="0"/>
                <a:ea typeface="Calibri" panose="020F0502020204030204" pitchFamily="34" charset="0"/>
              </a:rPr>
              <a:t>Benessere digitale</a:t>
            </a:r>
            <a:endParaRPr lang="it-IT" sz="5400"/>
          </a:p>
        </p:txBody>
      </p:sp>
    </p:spTree>
    <p:extLst>
      <p:ext uri="{BB962C8B-B14F-4D97-AF65-F5344CB8AC3E}">
        <p14:creationId xmlns:p14="http://schemas.microsoft.com/office/powerpoint/2010/main" val="423612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F8A39C3-EA39-C38B-4818-B1ACD42F33FF}"/>
              </a:ext>
            </a:extLst>
          </p:cNvPr>
          <p:cNvPicPr>
            <a:picLocks noChangeAspect="1"/>
          </p:cNvPicPr>
          <p:nvPr/>
        </p:nvPicPr>
        <p:blipFill>
          <a:blip r:embed="rId2"/>
          <a:stretch>
            <a:fillRect/>
          </a:stretch>
        </p:blipFill>
        <p:spPr>
          <a:xfrm>
            <a:off x="1047972" y="19053"/>
            <a:ext cx="4237388" cy="6838947"/>
          </a:xfrm>
          <a:prstGeom prst="rect">
            <a:avLst/>
          </a:prstGeom>
        </p:spPr>
      </p:pic>
      <p:pic>
        <p:nvPicPr>
          <p:cNvPr id="10" name="Immagine 9">
            <a:extLst>
              <a:ext uri="{FF2B5EF4-FFF2-40B4-BE49-F238E27FC236}">
                <a16:creationId xmlns:a16="http://schemas.microsoft.com/office/drawing/2014/main" id="{20968559-0419-F8FE-2CEB-2F7A6544A352}"/>
              </a:ext>
            </a:extLst>
          </p:cNvPr>
          <p:cNvPicPr>
            <a:picLocks noChangeAspect="1"/>
          </p:cNvPicPr>
          <p:nvPr/>
        </p:nvPicPr>
        <p:blipFill>
          <a:blip r:embed="rId3"/>
          <a:stretch>
            <a:fillRect/>
          </a:stretch>
        </p:blipFill>
        <p:spPr>
          <a:xfrm>
            <a:off x="6096000" y="0"/>
            <a:ext cx="5048028" cy="6838947"/>
          </a:xfrm>
          <a:prstGeom prst="rect">
            <a:avLst/>
          </a:prstGeom>
        </p:spPr>
      </p:pic>
    </p:spTree>
    <p:extLst>
      <p:ext uri="{BB962C8B-B14F-4D97-AF65-F5344CB8AC3E}">
        <p14:creationId xmlns:p14="http://schemas.microsoft.com/office/powerpoint/2010/main" val="179225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7CE4AC-8EE8-6673-49C1-966B72C1A555}"/>
              </a:ext>
            </a:extLst>
          </p:cNvPr>
          <p:cNvSpPr>
            <a:spLocks noGrp="1"/>
          </p:cNvSpPr>
          <p:nvPr>
            <p:ph type="title"/>
          </p:nvPr>
        </p:nvSpPr>
        <p:spPr>
          <a:xfrm>
            <a:off x="838200" y="365125"/>
            <a:ext cx="10515600" cy="5121275"/>
          </a:xfrm>
        </p:spPr>
        <p:txBody>
          <a:bodyPr>
            <a:normAutofit/>
          </a:bodyPr>
          <a:lstStyle/>
          <a:p>
            <a:pPr algn="ctr"/>
            <a:r>
              <a:rPr lang="it-IT" sz="4800">
                <a:effectLst/>
                <a:latin typeface="Calibri" panose="020F0502020204030204" pitchFamily="34" charset="0"/>
                <a:ea typeface="Calibri" panose="020F0502020204030204" pitchFamily="34" charset="0"/>
              </a:rPr>
              <a:t>1. </a:t>
            </a:r>
            <a:br>
              <a:rPr lang="it-IT" sz="4800">
                <a:effectLst/>
                <a:latin typeface="Calibri" panose="020F0502020204030204" pitchFamily="34" charset="0"/>
                <a:ea typeface="Calibri" panose="020F0502020204030204" pitchFamily="34" charset="0"/>
              </a:rPr>
            </a:br>
            <a:r>
              <a:rPr lang="it-IT" sz="4800">
                <a:effectLst/>
                <a:latin typeface="Calibri" panose="020F0502020204030204" pitchFamily="34" charset="0"/>
                <a:ea typeface="Calibri" panose="020F0502020204030204" pitchFamily="34" charset="0"/>
              </a:rPr>
              <a:t/>
            </a:r>
            <a:br>
              <a:rPr lang="it-IT" sz="4800">
                <a:effectLst/>
                <a:latin typeface="Calibri" panose="020F0502020204030204" pitchFamily="34" charset="0"/>
                <a:ea typeface="Calibri" panose="020F0502020204030204" pitchFamily="34" charset="0"/>
              </a:rPr>
            </a:br>
            <a:r>
              <a:rPr lang="it-IT" sz="4800">
                <a:effectLst/>
                <a:latin typeface="Calibri" panose="020F0502020204030204" pitchFamily="34" charset="0"/>
                <a:ea typeface="Calibri" panose="020F0502020204030204" pitchFamily="34" charset="0"/>
              </a:rPr>
              <a:t>E-learning, Informatica umanistica, </a:t>
            </a:r>
            <a:br>
              <a:rPr lang="it-IT" sz="4800">
                <a:effectLst/>
                <a:latin typeface="Calibri" panose="020F0502020204030204" pitchFamily="34" charset="0"/>
                <a:ea typeface="Calibri" panose="020F0502020204030204" pitchFamily="34" charset="0"/>
              </a:rPr>
            </a:br>
            <a:r>
              <a:rPr lang="it-IT" sz="4800">
                <a:effectLst/>
                <a:latin typeface="Calibri" panose="020F0502020204030204" pitchFamily="34" charset="0"/>
                <a:ea typeface="Calibri" panose="020F0502020204030204" pitchFamily="34" charset="0"/>
              </a:rPr>
              <a:t>linguistica computazionale </a:t>
            </a:r>
            <a:br>
              <a:rPr lang="it-IT" sz="4800">
                <a:effectLst/>
                <a:latin typeface="Calibri" panose="020F0502020204030204" pitchFamily="34" charset="0"/>
                <a:ea typeface="Calibri" panose="020F0502020204030204" pitchFamily="34" charset="0"/>
              </a:rPr>
            </a:br>
            <a:r>
              <a:rPr lang="it-IT" sz="4800">
                <a:effectLst/>
                <a:latin typeface="Calibri" panose="020F0502020204030204" pitchFamily="34" charset="0"/>
                <a:ea typeface="Calibri" panose="020F0502020204030204" pitchFamily="34" charset="0"/>
              </a:rPr>
              <a:t>dal 2000 a oggi</a:t>
            </a:r>
            <a:endParaRPr lang="it-IT" sz="4800"/>
          </a:p>
        </p:txBody>
      </p:sp>
    </p:spTree>
    <p:extLst>
      <p:ext uri="{BB962C8B-B14F-4D97-AF65-F5344CB8AC3E}">
        <p14:creationId xmlns:p14="http://schemas.microsoft.com/office/powerpoint/2010/main" val="4283456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BC4065C-22DC-0581-F9B2-682A55A548B4}"/>
              </a:ext>
            </a:extLst>
          </p:cNvPr>
          <p:cNvPicPr>
            <a:picLocks noChangeAspect="1"/>
          </p:cNvPicPr>
          <p:nvPr/>
        </p:nvPicPr>
        <p:blipFill>
          <a:blip r:embed="rId2"/>
          <a:stretch>
            <a:fillRect/>
          </a:stretch>
        </p:blipFill>
        <p:spPr>
          <a:xfrm>
            <a:off x="928019" y="19052"/>
            <a:ext cx="4833955" cy="6838947"/>
          </a:xfrm>
          <a:prstGeom prst="rect">
            <a:avLst/>
          </a:prstGeom>
        </p:spPr>
      </p:pic>
      <p:pic>
        <p:nvPicPr>
          <p:cNvPr id="4" name="Immagine 3">
            <a:extLst>
              <a:ext uri="{FF2B5EF4-FFF2-40B4-BE49-F238E27FC236}">
                <a16:creationId xmlns:a16="http://schemas.microsoft.com/office/drawing/2014/main" id="{594EB0C4-093D-0A66-8014-69C0045A349B}"/>
              </a:ext>
            </a:extLst>
          </p:cNvPr>
          <p:cNvPicPr>
            <a:picLocks noChangeAspect="1"/>
          </p:cNvPicPr>
          <p:nvPr/>
        </p:nvPicPr>
        <p:blipFill>
          <a:blip r:embed="rId3"/>
          <a:stretch>
            <a:fillRect/>
          </a:stretch>
        </p:blipFill>
        <p:spPr>
          <a:xfrm>
            <a:off x="6177426" y="19053"/>
            <a:ext cx="4318815" cy="6838947"/>
          </a:xfrm>
          <a:prstGeom prst="rect">
            <a:avLst/>
          </a:prstGeom>
        </p:spPr>
      </p:pic>
    </p:spTree>
    <p:extLst>
      <p:ext uri="{BB962C8B-B14F-4D97-AF65-F5344CB8AC3E}">
        <p14:creationId xmlns:p14="http://schemas.microsoft.com/office/powerpoint/2010/main" val="998338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78F85-4833-758F-87DE-EBF502823AD6}"/>
              </a:ext>
            </a:extLst>
          </p:cNvPr>
          <p:cNvSpPr>
            <a:spLocks noGrp="1"/>
          </p:cNvSpPr>
          <p:nvPr>
            <p:ph type="title"/>
          </p:nvPr>
        </p:nvSpPr>
        <p:spPr>
          <a:xfrm>
            <a:off x="838200" y="365125"/>
            <a:ext cx="10515600" cy="5683983"/>
          </a:xfrm>
        </p:spPr>
        <p:txBody>
          <a:bodyPr>
            <a:normAutofit/>
          </a:bodyPr>
          <a:lstStyle/>
          <a:p>
            <a:pPr algn="ctr"/>
            <a:r>
              <a:rPr lang="it-IT" sz="4800">
                <a:latin typeface="Calibri" panose="020F0502020204030204" pitchFamily="34" charset="0"/>
                <a:ea typeface="Calibri" panose="020F0502020204030204" pitchFamily="34" charset="0"/>
              </a:rPr>
              <a:t>3.</a:t>
            </a:r>
            <a:br>
              <a:rPr lang="it-IT" sz="4800">
                <a:latin typeface="Calibri" panose="020F0502020204030204" pitchFamily="34" charset="0"/>
                <a:ea typeface="Calibri" panose="020F0502020204030204" pitchFamily="34" charset="0"/>
              </a:rPr>
            </a:br>
            <a:r>
              <a:rPr lang="it-IT" sz="4800">
                <a:effectLst/>
                <a:latin typeface="Calibri" panose="020F0502020204030204" pitchFamily="34" charset="0"/>
                <a:ea typeface="Calibri" panose="020F0502020204030204" pitchFamily="34" charset="0"/>
              </a:rPr>
              <a:t/>
            </a:r>
            <a:br>
              <a:rPr lang="it-IT" sz="4800">
                <a:effectLst/>
                <a:latin typeface="Calibri" panose="020F0502020204030204" pitchFamily="34" charset="0"/>
                <a:ea typeface="Calibri" panose="020F0502020204030204" pitchFamily="34" charset="0"/>
              </a:rPr>
            </a:br>
            <a:r>
              <a:rPr lang="it-IT" sz="4800">
                <a:effectLst/>
                <a:latin typeface="Calibri" panose="020F0502020204030204" pitchFamily="34" charset="0"/>
                <a:ea typeface="Calibri" panose="020F0502020204030204" pitchFamily="34" charset="0"/>
              </a:rPr>
              <a:t>Dopo la </a:t>
            </a:r>
            <a:r>
              <a:rPr lang="it-IT" sz="4800">
                <a:solidFill>
                  <a:srgbClr val="222222"/>
                </a:solidFill>
                <a:effectLst/>
                <a:latin typeface="Calibri" panose="020F0502020204030204" pitchFamily="34" charset="0"/>
                <a:ea typeface="Calibri" panose="020F0502020204030204" pitchFamily="34" charset="0"/>
              </a:rPr>
              <a:t>Pandemia </a:t>
            </a:r>
            <a:br>
              <a:rPr lang="it-IT" sz="4800">
                <a:solidFill>
                  <a:srgbClr val="222222"/>
                </a:solidFill>
                <a:effectLst/>
                <a:latin typeface="Calibri" panose="020F0502020204030204" pitchFamily="34" charset="0"/>
                <a:ea typeface="Calibri" panose="020F0502020204030204" pitchFamily="34" charset="0"/>
              </a:rPr>
            </a:br>
            <a:r>
              <a:rPr lang="it-IT" sz="4800">
                <a:solidFill>
                  <a:srgbClr val="222222"/>
                </a:solidFill>
                <a:latin typeface="Calibri" panose="020F0502020204030204" pitchFamily="34" charset="0"/>
                <a:ea typeface="Calibri" panose="020F0502020204030204" pitchFamily="34" charset="0"/>
              </a:rPr>
              <a:t>la</a:t>
            </a:r>
            <a:r>
              <a:rPr lang="it-IT" sz="4800">
                <a:solidFill>
                  <a:srgbClr val="222222"/>
                </a:solidFill>
                <a:effectLst/>
                <a:latin typeface="Calibri" panose="020F0502020204030204" pitchFamily="34" charset="0"/>
                <a:ea typeface="Calibri" panose="020F0502020204030204" pitchFamily="34" charset="0"/>
              </a:rPr>
              <a:t> Transizione digitale del PNRR </a:t>
            </a:r>
            <a:br>
              <a:rPr lang="it-IT" sz="4800">
                <a:solidFill>
                  <a:srgbClr val="222222"/>
                </a:solidFill>
                <a:effectLst/>
                <a:latin typeface="Calibri" panose="020F0502020204030204" pitchFamily="34" charset="0"/>
                <a:ea typeface="Calibri" panose="020F0502020204030204" pitchFamily="34" charset="0"/>
              </a:rPr>
            </a:br>
            <a:r>
              <a:rPr lang="it-IT" sz="4800">
                <a:solidFill>
                  <a:srgbClr val="222222"/>
                </a:solidFill>
                <a:effectLst/>
                <a:latin typeface="Calibri" panose="020F0502020204030204" pitchFamily="34" charset="0"/>
                <a:ea typeface="Calibri" panose="020F0502020204030204" pitchFamily="34" charset="0"/>
              </a:rPr>
              <a:t/>
            </a:r>
            <a:br>
              <a:rPr lang="it-IT" sz="4800">
                <a:solidFill>
                  <a:srgbClr val="222222"/>
                </a:solidFill>
                <a:effectLst/>
                <a:latin typeface="Calibri" panose="020F0502020204030204" pitchFamily="34" charset="0"/>
                <a:ea typeface="Calibri" panose="020F0502020204030204" pitchFamily="34" charset="0"/>
              </a:rPr>
            </a:br>
            <a:r>
              <a:rPr lang="it-IT" sz="4800">
                <a:solidFill>
                  <a:srgbClr val="222222"/>
                </a:solidFill>
                <a:effectLst/>
                <a:latin typeface="Calibri" panose="020F0502020204030204" pitchFamily="34" charset="0"/>
                <a:ea typeface="Calibri" panose="020F0502020204030204" pitchFamily="34" charset="0"/>
              </a:rPr>
              <a:t>Dalla Didattica a Distanza (DAD) </a:t>
            </a:r>
            <a:br>
              <a:rPr lang="it-IT" sz="4800">
                <a:solidFill>
                  <a:srgbClr val="222222"/>
                </a:solidFill>
                <a:effectLst/>
                <a:latin typeface="Calibri" panose="020F0502020204030204" pitchFamily="34" charset="0"/>
                <a:ea typeface="Calibri" panose="020F0502020204030204" pitchFamily="34" charset="0"/>
              </a:rPr>
            </a:br>
            <a:r>
              <a:rPr lang="it-IT" sz="4800">
                <a:solidFill>
                  <a:srgbClr val="222222"/>
                </a:solidFill>
                <a:effectLst/>
                <a:latin typeface="Calibri" panose="020F0502020204030204" pitchFamily="34" charset="0"/>
                <a:ea typeface="Calibri" panose="020F0502020204030204" pitchFamily="34" charset="0"/>
              </a:rPr>
              <a:t>alla Didattica Digitale Integrata (DDI)</a:t>
            </a:r>
            <a:endParaRPr lang="it-IT" sz="4800"/>
          </a:p>
        </p:txBody>
      </p:sp>
    </p:spTree>
    <p:extLst>
      <p:ext uri="{BB962C8B-B14F-4D97-AF65-F5344CB8AC3E}">
        <p14:creationId xmlns:p14="http://schemas.microsoft.com/office/powerpoint/2010/main" val="374054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78F85-4833-758F-87DE-EBF502823AD6}"/>
              </a:ext>
            </a:extLst>
          </p:cNvPr>
          <p:cNvSpPr>
            <a:spLocks noGrp="1"/>
          </p:cNvSpPr>
          <p:nvPr>
            <p:ph type="title"/>
          </p:nvPr>
        </p:nvSpPr>
        <p:spPr>
          <a:xfrm>
            <a:off x="838200" y="365125"/>
            <a:ext cx="10515600" cy="5683983"/>
          </a:xfrm>
        </p:spPr>
        <p:txBody>
          <a:bodyPr>
            <a:normAutofit/>
          </a:bodyPr>
          <a:lstStyle/>
          <a:p>
            <a:pPr algn="ctr"/>
            <a:r>
              <a:rPr lang="it-IT" sz="4800">
                <a:latin typeface="Calibri" panose="020F0502020204030204" pitchFamily="34" charset="0"/>
                <a:ea typeface="Calibri" panose="020F0502020204030204" pitchFamily="34" charset="0"/>
              </a:rPr>
              <a:t>3A.</a:t>
            </a:r>
            <a:br>
              <a:rPr lang="it-IT" sz="4800">
                <a:latin typeface="Calibri" panose="020F0502020204030204" pitchFamily="34" charset="0"/>
                <a:ea typeface="Calibri" panose="020F0502020204030204" pitchFamily="34" charset="0"/>
              </a:rPr>
            </a:br>
            <a:r>
              <a:rPr lang="it-IT" sz="4800">
                <a:effectLst/>
                <a:latin typeface="Calibri" panose="020F0502020204030204" pitchFamily="34" charset="0"/>
                <a:ea typeface="Calibri" panose="020F0502020204030204" pitchFamily="34" charset="0"/>
              </a:rPr>
              <a:t/>
            </a:r>
            <a:br>
              <a:rPr lang="it-IT" sz="4800">
                <a:effectLst/>
                <a:latin typeface="Calibri" panose="020F0502020204030204" pitchFamily="34" charset="0"/>
                <a:ea typeface="Calibri" panose="020F0502020204030204" pitchFamily="34" charset="0"/>
              </a:rPr>
            </a:br>
            <a:r>
              <a:rPr lang="it-IT" sz="4800">
                <a:solidFill>
                  <a:srgbClr val="222222"/>
                </a:solidFill>
                <a:effectLst/>
                <a:latin typeface="Calibri" panose="020F0502020204030204" pitchFamily="34" charset="0"/>
                <a:ea typeface="Calibri" panose="020F0502020204030204" pitchFamily="34" charset="0"/>
              </a:rPr>
              <a:t>Il digitale per la riflessione sulla lingua</a:t>
            </a:r>
            <a:br>
              <a:rPr lang="it-IT" sz="4800">
                <a:solidFill>
                  <a:srgbClr val="222222"/>
                </a:solidFill>
                <a:effectLst/>
                <a:latin typeface="Calibri" panose="020F0502020204030204" pitchFamily="34" charset="0"/>
                <a:ea typeface="Calibri" panose="020F0502020204030204" pitchFamily="34" charset="0"/>
              </a:rPr>
            </a:br>
            <a:r>
              <a:rPr lang="it-IT" sz="4800">
                <a:solidFill>
                  <a:srgbClr val="222222"/>
                </a:solidFill>
                <a:effectLst/>
                <a:latin typeface="Calibri" panose="020F0502020204030204" pitchFamily="34" charset="0"/>
                <a:ea typeface="Calibri" panose="020F0502020204030204" pitchFamily="34" charset="0"/>
              </a:rPr>
              <a:t>nel sistema scolastico</a:t>
            </a:r>
            <a:endParaRPr lang="it-IT" sz="4800"/>
          </a:p>
        </p:txBody>
      </p:sp>
    </p:spTree>
    <p:extLst>
      <p:ext uri="{BB962C8B-B14F-4D97-AF65-F5344CB8AC3E}">
        <p14:creationId xmlns:p14="http://schemas.microsoft.com/office/powerpoint/2010/main" val="2912953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5EF1BD4-D774-D84D-707E-A0D8AC47F2F3}"/>
              </a:ext>
            </a:extLst>
          </p:cNvPr>
          <p:cNvPicPr>
            <a:picLocks noChangeAspect="1"/>
          </p:cNvPicPr>
          <p:nvPr/>
        </p:nvPicPr>
        <p:blipFill>
          <a:blip r:embed="rId2"/>
          <a:stretch>
            <a:fillRect/>
          </a:stretch>
        </p:blipFill>
        <p:spPr>
          <a:xfrm>
            <a:off x="281444" y="0"/>
            <a:ext cx="11629111" cy="6858000"/>
          </a:xfrm>
          <a:prstGeom prst="rect">
            <a:avLst/>
          </a:prstGeom>
        </p:spPr>
      </p:pic>
    </p:spTree>
    <p:extLst>
      <p:ext uri="{BB962C8B-B14F-4D97-AF65-F5344CB8AC3E}">
        <p14:creationId xmlns:p14="http://schemas.microsoft.com/office/powerpoint/2010/main" val="1923469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8743F7C-52CD-A6E5-FD37-6FB3ADFA1427}"/>
              </a:ext>
            </a:extLst>
          </p:cNvPr>
          <p:cNvPicPr>
            <a:picLocks noChangeAspect="1"/>
          </p:cNvPicPr>
          <p:nvPr/>
        </p:nvPicPr>
        <p:blipFill>
          <a:blip r:embed="rId2"/>
          <a:stretch>
            <a:fillRect/>
          </a:stretch>
        </p:blipFill>
        <p:spPr>
          <a:xfrm>
            <a:off x="2201188" y="0"/>
            <a:ext cx="7789623" cy="6858000"/>
          </a:xfrm>
          <a:prstGeom prst="rect">
            <a:avLst/>
          </a:prstGeom>
        </p:spPr>
      </p:pic>
    </p:spTree>
    <p:extLst>
      <p:ext uri="{BB962C8B-B14F-4D97-AF65-F5344CB8AC3E}">
        <p14:creationId xmlns:p14="http://schemas.microsoft.com/office/powerpoint/2010/main" val="2305998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87D1F8C-E8C9-E22F-A1AE-039F0E54F6F9}"/>
              </a:ext>
            </a:extLst>
          </p:cNvPr>
          <p:cNvPicPr>
            <a:picLocks noChangeAspect="1"/>
          </p:cNvPicPr>
          <p:nvPr/>
        </p:nvPicPr>
        <p:blipFill>
          <a:blip r:embed="rId2"/>
          <a:stretch>
            <a:fillRect/>
          </a:stretch>
        </p:blipFill>
        <p:spPr>
          <a:xfrm>
            <a:off x="0" y="499290"/>
            <a:ext cx="12192000" cy="5859419"/>
          </a:xfrm>
          <a:prstGeom prst="rect">
            <a:avLst/>
          </a:prstGeom>
        </p:spPr>
      </p:pic>
    </p:spTree>
    <p:extLst>
      <p:ext uri="{BB962C8B-B14F-4D97-AF65-F5344CB8AC3E}">
        <p14:creationId xmlns:p14="http://schemas.microsoft.com/office/powerpoint/2010/main" val="4044324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4226BFDA-3A5F-CF86-8439-93766D63D65C}"/>
              </a:ext>
            </a:extLst>
          </p:cNvPr>
          <p:cNvGraphicFramePr>
            <a:graphicFrameLocks noGrp="1"/>
          </p:cNvGraphicFramePr>
          <p:nvPr>
            <p:extLst>
              <p:ext uri="{D42A27DB-BD31-4B8C-83A1-F6EECF244321}">
                <p14:modId xmlns:p14="http://schemas.microsoft.com/office/powerpoint/2010/main" val="4282505523"/>
              </p:ext>
            </p:extLst>
          </p:nvPr>
        </p:nvGraphicFramePr>
        <p:xfrm>
          <a:off x="977900" y="887730"/>
          <a:ext cx="10482580" cy="5043457"/>
        </p:xfrm>
        <a:graphic>
          <a:graphicData uri="http://schemas.openxmlformats.org/drawingml/2006/table">
            <a:tbl>
              <a:tblPr>
                <a:tableStyleId>{5C22544A-7EE6-4342-B048-85BDC9FD1C3A}</a:tableStyleId>
              </a:tblPr>
              <a:tblGrid>
                <a:gridCol w="8969664">
                  <a:extLst>
                    <a:ext uri="{9D8B030D-6E8A-4147-A177-3AD203B41FA5}">
                      <a16:colId xmlns:a16="http://schemas.microsoft.com/office/drawing/2014/main" val="182806149"/>
                    </a:ext>
                  </a:extLst>
                </a:gridCol>
                <a:gridCol w="1512916">
                  <a:extLst>
                    <a:ext uri="{9D8B030D-6E8A-4147-A177-3AD203B41FA5}">
                      <a16:colId xmlns:a16="http://schemas.microsoft.com/office/drawing/2014/main" val="4913087"/>
                    </a:ext>
                  </a:extLst>
                </a:gridCol>
              </a:tblGrid>
              <a:tr h="875378">
                <a:tc>
                  <a:txBody>
                    <a:bodyPr/>
                    <a:lstStyle/>
                    <a:p>
                      <a:pPr algn="l" fontAlgn="ctr"/>
                      <a:r>
                        <a:rPr lang="it-IT" sz="3200" u="sng" strike="noStrike">
                          <a:effectLst/>
                          <a:hlinkClick r:id="rId2"/>
                        </a:rPr>
                        <a:t>Dante e il digitale: Percorsi per il Dantedì </a:t>
                      </a:r>
                      <a:endParaRPr lang="it-IT" sz="32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3200" u="none" strike="noStrike">
                          <a:effectLst/>
                        </a:rPr>
                        <a:t>158816</a:t>
                      </a:r>
                      <a:endParaRPr lang="it-IT" sz="32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503052931"/>
                  </a:ext>
                </a:extLst>
              </a:tr>
              <a:tr h="875378">
                <a:tc>
                  <a:txBody>
                    <a:bodyPr/>
                    <a:lstStyle/>
                    <a:p>
                      <a:pPr algn="l" fontAlgn="ctr"/>
                      <a:r>
                        <a:rPr lang="it-IT" sz="3200" u="sng" strike="noStrike">
                          <a:effectLst/>
                          <a:hlinkClick r:id="rId3"/>
                        </a:rPr>
                        <a:t>Dante tecnologico e la didattica della letteratura italiana </a:t>
                      </a:r>
                      <a:endParaRPr lang="it-IT" sz="32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3200" u="none" strike="noStrike">
                          <a:effectLst/>
                        </a:rPr>
                        <a:t>172429</a:t>
                      </a:r>
                      <a:endParaRPr lang="it-IT" sz="32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527207857"/>
                  </a:ext>
                </a:extLst>
              </a:tr>
              <a:tr h="3183194">
                <a:tc>
                  <a:txBody>
                    <a:bodyPr/>
                    <a:lstStyle/>
                    <a:p>
                      <a:pPr algn="l" fontAlgn="ctr"/>
                      <a:r>
                        <a:rPr lang="it-IT" sz="3200" u="sng" strike="noStrike">
                          <a:effectLst/>
                          <a:hlinkClick r:id="rId4"/>
                        </a:rPr>
                        <a:t>PNRRt3 Insegnare la Divina Commedia nella scuola 4.0: un approccio metodologico innovativo learning centered per potenziare le competenze di analisi e comprensione del testo attraverso le tecnologie #A2 </a:t>
                      </a:r>
                      <a:endParaRPr lang="it-IT" sz="32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3200" u="none" strike="noStrike">
                          <a:effectLst/>
                        </a:rPr>
                        <a:t>146576</a:t>
                      </a:r>
                      <a:endParaRPr lang="it-IT" sz="32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961834353"/>
                  </a:ext>
                </a:extLst>
              </a:tr>
            </a:tbl>
          </a:graphicData>
        </a:graphic>
      </p:graphicFrame>
    </p:spTree>
    <p:extLst>
      <p:ext uri="{BB962C8B-B14F-4D97-AF65-F5344CB8AC3E}">
        <p14:creationId xmlns:p14="http://schemas.microsoft.com/office/powerpoint/2010/main" val="2395604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3FE3002D-978A-EB5D-F569-D804EF204C49}"/>
              </a:ext>
            </a:extLst>
          </p:cNvPr>
          <p:cNvGraphicFramePr>
            <a:graphicFrameLocks noGrp="1"/>
          </p:cNvGraphicFramePr>
          <p:nvPr>
            <p:extLst>
              <p:ext uri="{D42A27DB-BD31-4B8C-83A1-F6EECF244321}">
                <p14:modId xmlns:p14="http://schemas.microsoft.com/office/powerpoint/2010/main" val="1869394461"/>
              </p:ext>
            </p:extLst>
          </p:nvPr>
        </p:nvGraphicFramePr>
        <p:xfrm>
          <a:off x="1476663" y="525521"/>
          <a:ext cx="10299700" cy="5526081"/>
        </p:xfrm>
        <a:graphic>
          <a:graphicData uri="http://schemas.openxmlformats.org/drawingml/2006/table">
            <a:tbl>
              <a:tblPr>
                <a:tableStyleId>{5C22544A-7EE6-4342-B048-85BDC9FD1C3A}</a:tableStyleId>
              </a:tblPr>
              <a:tblGrid>
                <a:gridCol w="8653780">
                  <a:extLst>
                    <a:ext uri="{9D8B030D-6E8A-4147-A177-3AD203B41FA5}">
                      <a16:colId xmlns:a16="http://schemas.microsoft.com/office/drawing/2014/main" val="2663986770"/>
                    </a:ext>
                  </a:extLst>
                </a:gridCol>
                <a:gridCol w="1645920">
                  <a:extLst>
                    <a:ext uri="{9D8B030D-6E8A-4147-A177-3AD203B41FA5}">
                      <a16:colId xmlns:a16="http://schemas.microsoft.com/office/drawing/2014/main" val="3366227228"/>
                    </a:ext>
                  </a:extLst>
                </a:gridCol>
              </a:tblGrid>
              <a:tr h="976636">
                <a:tc>
                  <a:txBody>
                    <a:bodyPr/>
                    <a:lstStyle/>
                    <a:p>
                      <a:pPr algn="l" fontAlgn="ctr"/>
                      <a:r>
                        <a:rPr lang="it-IT" sz="2400" u="sng" strike="noStrike">
                          <a:effectLst/>
                          <a:hlinkClick r:id="rId2"/>
                        </a:rPr>
                        <a:t>#38- La didattica digitale dell'italiano L2 per sostenere l'inclusione degli studenti alloglotti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144290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656620303"/>
                  </a:ext>
                </a:extLst>
              </a:tr>
              <a:tr h="659229">
                <a:tc>
                  <a:txBody>
                    <a:bodyPr/>
                    <a:lstStyle/>
                    <a:p>
                      <a:pPr algn="l" fontAlgn="ctr"/>
                      <a:r>
                        <a:rPr lang="it-IT" sz="2400" u="sng" strike="noStrike">
                          <a:effectLst/>
                          <a:hlinkClick r:id="rId3"/>
                        </a:rPr>
                        <a:t>#49-Creatività digitale, soft skill e life skill nelle lingue straniere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158362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52385165"/>
                  </a:ext>
                </a:extLst>
              </a:tr>
              <a:tr h="659229">
                <a:tc>
                  <a:txBody>
                    <a:bodyPr/>
                    <a:lstStyle/>
                    <a:p>
                      <a:pPr algn="l" fontAlgn="ctr"/>
                      <a:r>
                        <a:rPr lang="it-IT" sz="2400" u="sng" strike="noStrike">
                          <a:effectLst/>
                          <a:hlinkClick r:id="rId4"/>
                        </a:rPr>
                        <a:t>Classi plurilingue e repertori linguistici in contesto scolastico italiano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158153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091033079"/>
                  </a:ext>
                </a:extLst>
              </a:tr>
              <a:tr h="659229">
                <a:tc>
                  <a:txBody>
                    <a:bodyPr/>
                    <a:lstStyle/>
                    <a:p>
                      <a:pPr algn="l" fontAlgn="ctr"/>
                      <a:r>
                        <a:rPr lang="it-IT" sz="2400" u="sng" strike="noStrike">
                          <a:effectLst/>
                          <a:hlinkClick r:id="rId5"/>
                        </a:rPr>
                        <a:t>Italiano come L2 in classe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172428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854813348"/>
                  </a:ext>
                </a:extLst>
              </a:tr>
              <a:tr h="976636">
                <a:tc>
                  <a:txBody>
                    <a:bodyPr/>
                    <a:lstStyle/>
                    <a:p>
                      <a:pPr algn="l" fontAlgn="ctr"/>
                      <a:r>
                        <a:rPr lang="it-IT" sz="2400" u="sng" strike="noStrike">
                          <a:effectLst/>
                          <a:hlinkClick r:id="rId6"/>
                        </a:rPr>
                        <a:t>PF_V_01  I superpoteri del docente di Italiano (L2) per stranieri: creatività, interattività, facilitazione e relazione (nella scuola primaria)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158664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292792892"/>
                  </a:ext>
                </a:extLst>
              </a:tr>
              <a:tr h="1464953">
                <a:tc>
                  <a:txBody>
                    <a:bodyPr/>
                    <a:lstStyle/>
                    <a:p>
                      <a:pPr algn="l" fontAlgn="ctr"/>
                      <a:r>
                        <a:rPr lang="it-IT" sz="2400" u="sng" strike="noStrike">
                          <a:effectLst/>
                          <a:hlinkClick r:id="rId7"/>
                        </a:rPr>
                        <a:t>PF_V_02  I superpoteri del docente di italiano (L2) per stranieri: creatività, interattività, facilitazione e relazione (nella scuola secondaria)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158665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687663299"/>
                  </a:ext>
                </a:extLst>
              </a:tr>
            </a:tbl>
          </a:graphicData>
        </a:graphic>
      </p:graphicFrame>
    </p:spTree>
    <p:extLst>
      <p:ext uri="{BB962C8B-B14F-4D97-AF65-F5344CB8AC3E}">
        <p14:creationId xmlns:p14="http://schemas.microsoft.com/office/powerpoint/2010/main" val="2609539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49A0082D-D47E-00EE-E0F1-A6A8D813BD30}"/>
              </a:ext>
            </a:extLst>
          </p:cNvPr>
          <p:cNvGraphicFramePr>
            <a:graphicFrameLocks noGrp="1"/>
          </p:cNvGraphicFramePr>
          <p:nvPr>
            <p:extLst>
              <p:ext uri="{D42A27DB-BD31-4B8C-83A1-F6EECF244321}">
                <p14:modId xmlns:p14="http://schemas.microsoft.com/office/powerpoint/2010/main" val="735591672"/>
              </p:ext>
            </p:extLst>
          </p:nvPr>
        </p:nvGraphicFramePr>
        <p:xfrm>
          <a:off x="977900" y="657224"/>
          <a:ext cx="10513060" cy="5286374"/>
        </p:xfrm>
        <a:graphic>
          <a:graphicData uri="http://schemas.openxmlformats.org/drawingml/2006/table">
            <a:tbl>
              <a:tblPr>
                <a:tableStyleId>{5C22544A-7EE6-4342-B048-85BDC9FD1C3A}</a:tableStyleId>
              </a:tblPr>
              <a:tblGrid>
                <a:gridCol w="8714740">
                  <a:extLst>
                    <a:ext uri="{9D8B030D-6E8A-4147-A177-3AD203B41FA5}">
                      <a16:colId xmlns:a16="http://schemas.microsoft.com/office/drawing/2014/main" val="3802686925"/>
                    </a:ext>
                  </a:extLst>
                </a:gridCol>
                <a:gridCol w="1798320">
                  <a:extLst>
                    <a:ext uri="{9D8B030D-6E8A-4147-A177-3AD203B41FA5}">
                      <a16:colId xmlns:a16="http://schemas.microsoft.com/office/drawing/2014/main" val="1955876853"/>
                    </a:ext>
                  </a:extLst>
                </a:gridCol>
              </a:tblGrid>
              <a:tr h="1578022">
                <a:tc>
                  <a:txBody>
                    <a:bodyPr/>
                    <a:lstStyle/>
                    <a:p>
                      <a:pPr algn="l" fontAlgn="ctr"/>
                      <a:r>
                        <a:rPr lang="it-IT" sz="3200" u="sng" strike="noStrike">
                          <a:effectLst/>
                          <a:hlinkClick r:id="rId2"/>
                        </a:rPr>
                        <a:t>Apprendimento delle lingue straniere per gli studenti con DSA con le nuove tecnologie TD61 </a:t>
                      </a:r>
                      <a:endParaRPr lang="it-IT" sz="32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3200" u="none" strike="noStrike">
                          <a:effectLst/>
                        </a:rPr>
                        <a:t>162017</a:t>
                      </a:r>
                      <a:endParaRPr lang="it-IT" sz="32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130182335"/>
                  </a:ext>
                </a:extLst>
              </a:tr>
              <a:tr h="1065165">
                <a:tc>
                  <a:txBody>
                    <a:bodyPr/>
                    <a:lstStyle/>
                    <a:p>
                      <a:pPr algn="l" fontAlgn="ctr"/>
                      <a:r>
                        <a:rPr lang="it-IT" sz="3200" u="sng" strike="noStrike">
                          <a:effectLst/>
                          <a:hlinkClick r:id="rId3"/>
                        </a:rPr>
                        <a:t>Didattica online della lingua inglese </a:t>
                      </a:r>
                      <a:endParaRPr lang="it-IT" sz="32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3200" u="none" strike="noStrike">
                          <a:effectLst/>
                        </a:rPr>
                        <a:t>158872</a:t>
                      </a:r>
                      <a:endParaRPr lang="it-IT" sz="32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045530866"/>
                  </a:ext>
                </a:extLst>
              </a:tr>
              <a:tr h="1065165">
                <a:tc>
                  <a:txBody>
                    <a:bodyPr/>
                    <a:lstStyle/>
                    <a:p>
                      <a:pPr algn="l" fontAlgn="ctr"/>
                      <a:r>
                        <a:rPr lang="it-IT" sz="3200" u="sng" strike="noStrike">
                          <a:effectLst/>
                          <a:hlinkClick r:id="rId4"/>
                        </a:rPr>
                        <a:t>Insegnare le lingue con il digitale </a:t>
                      </a:r>
                      <a:endParaRPr lang="it-IT" sz="32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3200" u="none" strike="noStrike">
                          <a:effectLst/>
                        </a:rPr>
                        <a:t>158979</a:t>
                      </a:r>
                      <a:endParaRPr lang="it-IT" sz="32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280170038"/>
                  </a:ext>
                </a:extLst>
              </a:tr>
              <a:tr h="1578022">
                <a:tc>
                  <a:txBody>
                    <a:bodyPr/>
                    <a:lstStyle/>
                    <a:p>
                      <a:pPr algn="l" fontAlgn="ctr"/>
                      <a:r>
                        <a:rPr lang="it-IT" sz="3200" u="sng" strike="noStrike">
                          <a:effectLst/>
                          <a:hlinkClick r:id="rId5"/>
                        </a:rPr>
                        <a:t>R502  Metodologie innovative e strumenti digitali per l’insegnamento della lingua inglese adatti anche agli alunni BES </a:t>
                      </a:r>
                      <a:endParaRPr lang="it-IT" sz="32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3200" u="none" strike="noStrike">
                          <a:effectLst/>
                        </a:rPr>
                        <a:t>142424</a:t>
                      </a:r>
                      <a:endParaRPr lang="it-IT" sz="32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246669268"/>
                  </a:ext>
                </a:extLst>
              </a:tr>
            </a:tbl>
          </a:graphicData>
        </a:graphic>
      </p:graphicFrame>
    </p:spTree>
    <p:extLst>
      <p:ext uri="{BB962C8B-B14F-4D97-AF65-F5344CB8AC3E}">
        <p14:creationId xmlns:p14="http://schemas.microsoft.com/office/powerpoint/2010/main" val="1386332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8F5FB7F9-4BD1-9D31-A85D-B41FAED57628}"/>
              </a:ext>
            </a:extLst>
          </p:cNvPr>
          <p:cNvGraphicFramePr>
            <a:graphicFrameLocks noGrp="1"/>
          </p:cNvGraphicFramePr>
          <p:nvPr>
            <p:extLst>
              <p:ext uri="{D42A27DB-BD31-4B8C-83A1-F6EECF244321}">
                <p14:modId xmlns:p14="http://schemas.microsoft.com/office/powerpoint/2010/main" val="1953168771"/>
              </p:ext>
            </p:extLst>
          </p:nvPr>
        </p:nvGraphicFramePr>
        <p:xfrm>
          <a:off x="745692" y="331674"/>
          <a:ext cx="9806484" cy="6194651"/>
        </p:xfrm>
        <a:graphic>
          <a:graphicData uri="http://schemas.openxmlformats.org/drawingml/2006/table">
            <a:tbl>
              <a:tblPr>
                <a:tableStyleId>{5C22544A-7EE6-4342-B048-85BDC9FD1C3A}</a:tableStyleId>
              </a:tblPr>
              <a:tblGrid>
                <a:gridCol w="8716645">
                  <a:extLst>
                    <a:ext uri="{9D8B030D-6E8A-4147-A177-3AD203B41FA5}">
                      <a16:colId xmlns:a16="http://schemas.microsoft.com/office/drawing/2014/main" val="1585679032"/>
                    </a:ext>
                  </a:extLst>
                </a:gridCol>
                <a:gridCol w="1089839">
                  <a:extLst>
                    <a:ext uri="{9D8B030D-6E8A-4147-A177-3AD203B41FA5}">
                      <a16:colId xmlns:a16="http://schemas.microsoft.com/office/drawing/2014/main" val="2380210888"/>
                    </a:ext>
                  </a:extLst>
                </a:gridCol>
              </a:tblGrid>
              <a:tr h="565007">
                <a:tc>
                  <a:txBody>
                    <a:bodyPr/>
                    <a:lstStyle/>
                    <a:p>
                      <a:pPr algn="l" fontAlgn="ctr"/>
                      <a:r>
                        <a:rPr lang="nb-NO" sz="2000" u="sng" strike="noStrike">
                          <a:effectLst/>
                          <a:hlinkClick r:id="rId2"/>
                        </a:rPr>
                        <a:t>#App…Rendere Scuola Digitale- Lab DigitalStorytelling  PF-TD_DI18 </a:t>
                      </a:r>
                      <a:endParaRPr lang="nb-NO"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142222</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589937499"/>
                  </a:ext>
                </a:extLst>
              </a:tr>
              <a:tr h="418734">
                <a:tc>
                  <a:txBody>
                    <a:bodyPr/>
                    <a:lstStyle/>
                    <a:p>
                      <a:pPr algn="l" fontAlgn="ctr"/>
                      <a:r>
                        <a:rPr lang="it-IT" sz="2000" u="sng" strike="noStrike">
                          <a:effectLst/>
                          <a:hlinkClick r:id="rId3"/>
                        </a:rPr>
                        <a:t>Creative computing  Storytelling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172513</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68065938"/>
                  </a:ext>
                </a:extLst>
              </a:tr>
              <a:tr h="620346">
                <a:tc>
                  <a:txBody>
                    <a:bodyPr/>
                    <a:lstStyle/>
                    <a:p>
                      <a:pPr algn="l" fontAlgn="ctr"/>
                      <a:r>
                        <a:rPr lang="it-IT" sz="2000" u="sng" strike="noStrike">
                          <a:effectLst/>
                          <a:hlinkClick r:id="rId4"/>
                        </a:rPr>
                        <a:t>Dal racconto ad un apprendimento innovativo: il potere dello Storytelling. MOOC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134074</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82146236"/>
                  </a:ext>
                </a:extLst>
              </a:tr>
              <a:tr h="418734">
                <a:tc>
                  <a:txBody>
                    <a:bodyPr/>
                    <a:lstStyle/>
                    <a:p>
                      <a:pPr algn="l" fontAlgn="ctr"/>
                      <a:r>
                        <a:rPr lang="it-IT" sz="2000" u="sng" strike="noStrike">
                          <a:effectLst/>
                          <a:hlinkClick r:id="rId5"/>
                        </a:rPr>
                        <a:t>Dal TEAL al Digital Storytelling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124616</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749455372"/>
                  </a:ext>
                </a:extLst>
              </a:tr>
              <a:tr h="418734">
                <a:tc>
                  <a:txBody>
                    <a:bodyPr/>
                    <a:lstStyle/>
                    <a:p>
                      <a:pPr algn="l" fontAlgn="ctr"/>
                      <a:r>
                        <a:rPr lang="it-IT" sz="2000" u="sng" strike="noStrike">
                          <a:effectLst/>
                          <a:hlinkClick r:id="rId6"/>
                        </a:rPr>
                        <a:t>Dall’analisi linguistica allo storytelling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140047</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6728361"/>
                  </a:ext>
                </a:extLst>
              </a:tr>
              <a:tr h="418734">
                <a:tc>
                  <a:txBody>
                    <a:bodyPr/>
                    <a:lstStyle/>
                    <a:p>
                      <a:pPr algn="l" fontAlgn="ctr"/>
                      <a:r>
                        <a:rPr lang="it-IT" sz="2000" u="sng" strike="noStrike">
                          <a:effectLst/>
                          <a:hlinkClick r:id="rId7"/>
                        </a:rPr>
                        <a:t>Digit@l storytelling e didattica attiva e partecipativa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128071</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64141542"/>
                  </a:ext>
                </a:extLst>
              </a:tr>
              <a:tr h="418734">
                <a:tc>
                  <a:txBody>
                    <a:bodyPr/>
                    <a:lstStyle/>
                    <a:p>
                      <a:pPr algn="l" fontAlgn="ctr"/>
                      <a:r>
                        <a:rPr lang="it-IT" sz="2000" u="sng" strike="noStrike">
                          <a:effectLst/>
                          <a:hlinkClick r:id="rId8"/>
                        </a:rPr>
                        <a:t>Digital Storytelling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146280</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833998193"/>
                  </a:ext>
                </a:extLst>
              </a:tr>
              <a:tr h="418734">
                <a:tc>
                  <a:txBody>
                    <a:bodyPr/>
                    <a:lstStyle/>
                    <a:p>
                      <a:pPr algn="l" fontAlgn="ctr"/>
                      <a:r>
                        <a:rPr lang="it-IT" sz="2000" u="sng" strike="noStrike">
                          <a:effectLst/>
                          <a:hlinkClick r:id="rId9"/>
                        </a:rPr>
                        <a:t>Digital Storytelling con gli applicativi digitali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146130</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91025786"/>
                  </a:ext>
                </a:extLst>
              </a:tr>
              <a:tr h="418734">
                <a:tc>
                  <a:txBody>
                    <a:bodyPr/>
                    <a:lstStyle/>
                    <a:p>
                      <a:pPr algn="l" fontAlgn="ctr"/>
                      <a:r>
                        <a:rPr lang="it-IT" sz="2000" u="sng" strike="noStrike">
                          <a:effectLst/>
                          <a:hlinkClick r:id="rId10"/>
                        </a:rPr>
                        <a:t>Digital Storytelling: dalla narrazione alle produzioni video 2 ed.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142450</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24370900"/>
                  </a:ext>
                </a:extLst>
              </a:tr>
              <a:tr h="418734">
                <a:tc>
                  <a:txBody>
                    <a:bodyPr/>
                    <a:lstStyle/>
                    <a:p>
                      <a:pPr algn="l" fontAlgn="ctr"/>
                      <a:r>
                        <a:rPr lang="it-IT" sz="2000" u="sng" strike="noStrike">
                          <a:effectLst/>
                          <a:hlinkClick r:id="rId11"/>
                        </a:rPr>
                        <a:t>Digital storytelling: gli strumenti digitali #2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142014</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167551458"/>
                  </a:ext>
                </a:extLst>
              </a:tr>
              <a:tr h="620346">
                <a:tc>
                  <a:txBody>
                    <a:bodyPr/>
                    <a:lstStyle/>
                    <a:p>
                      <a:pPr algn="l" fontAlgn="ctr"/>
                      <a:r>
                        <a:rPr lang="it-IT" sz="2000" u="sng" strike="noStrike">
                          <a:effectLst/>
                          <a:hlinkClick r:id="rId12"/>
                        </a:rPr>
                        <a:t>Digital Storytelling: il modello narrativo per il Curricolo digitale della scuola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158416</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190417641"/>
                  </a:ext>
                </a:extLst>
              </a:tr>
              <a:tr h="620346">
                <a:tc>
                  <a:txBody>
                    <a:bodyPr/>
                    <a:lstStyle/>
                    <a:p>
                      <a:pPr algn="l" fontAlgn="ctr"/>
                      <a:r>
                        <a:rPr lang="it-IT" sz="2000" u="sng" strike="noStrike">
                          <a:effectLst/>
                          <a:hlinkClick r:id="rId13"/>
                        </a:rPr>
                        <a:t>Digital Storytelling: il modello narrativo per il Curricolo Digitale della scuola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158888</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170365159"/>
                  </a:ext>
                </a:extLst>
              </a:tr>
              <a:tr h="418734">
                <a:tc>
                  <a:txBody>
                    <a:bodyPr/>
                    <a:lstStyle/>
                    <a:p>
                      <a:pPr algn="l" fontAlgn="ctr"/>
                      <a:r>
                        <a:rPr lang="it-IT" sz="2000" u="sng" strike="noStrike">
                          <a:effectLst/>
                          <a:hlinkClick r:id="rId14"/>
                        </a:rPr>
                        <a:t>Fingerprints 4.0 Dal pensiero narrativo al "fare storytelling digitale" </a:t>
                      </a:r>
                      <a:endParaRPr lang="it-IT" sz="20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000" u="none" strike="noStrike">
                          <a:effectLst/>
                        </a:rPr>
                        <a:t>136106</a:t>
                      </a:r>
                      <a:endParaRPr lang="it-IT" sz="20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82421271"/>
                  </a:ext>
                </a:extLst>
              </a:tr>
            </a:tbl>
          </a:graphicData>
        </a:graphic>
      </p:graphicFrame>
    </p:spTree>
    <p:extLst>
      <p:ext uri="{BB962C8B-B14F-4D97-AF65-F5344CB8AC3E}">
        <p14:creationId xmlns:p14="http://schemas.microsoft.com/office/powerpoint/2010/main" val="1757156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78F85-4833-758F-87DE-EBF502823AD6}"/>
              </a:ext>
            </a:extLst>
          </p:cNvPr>
          <p:cNvSpPr>
            <a:spLocks noGrp="1"/>
          </p:cNvSpPr>
          <p:nvPr>
            <p:ph type="title"/>
          </p:nvPr>
        </p:nvSpPr>
        <p:spPr>
          <a:xfrm>
            <a:off x="838200" y="365125"/>
            <a:ext cx="10515600" cy="5683983"/>
          </a:xfrm>
        </p:spPr>
        <p:txBody>
          <a:bodyPr>
            <a:normAutofit/>
          </a:bodyPr>
          <a:lstStyle/>
          <a:p>
            <a:pPr algn="ctr"/>
            <a:r>
              <a:rPr lang="it-IT" sz="5400">
                <a:latin typeface="Calibri" panose="020F0502020204030204" pitchFamily="34" charset="0"/>
                <a:ea typeface="Calibri" panose="020F0502020204030204" pitchFamily="34" charset="0"/>
              </a:rPr>
              <a:t>1A.</a:t>
            </a:r>
            <a:br>
              <a:rPr lang="it-IT" sz="5400">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
            </a:r>
            <a:br>
              <a:rPr lang="it-IT" sz="5400">
                <a:effectLst/>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E-learning</a:t>
            </a:r>
            <a:endParaRPr lang="it-IT" sz="5400"/>
          </a:p>
        </p:txBody>
      </p:sp>
    </p:spTree>
    <p:extLst>
      <p:ext uri="{BB962C8B-B14F-4D97-AF65-F5344CB8AC3E}">
        <p14:creationId xmlns:p14="http://schemas.microsoft.com/office/powerpoint/2010/main" val="3256714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888ABC0E-9590-3A15-60C8-303F0CEA7C24}"/>
              </a:ext>
            </a:extLst>
          </p:cNvPr>
          <p:cNvGraphicFramePr>
            <a:graphicFrameLocks noGrp="1"/>
          </p:cNvGraphicFramePr>
          <p:nvPr>
            <p:extLst>
              <p:ext uri="{D42A27DB-BD31-4B8C-83A1-F6EECF244321}">
                <p14:modId xmlns:p14="http://schemas.microsoft.com/office/powerpoint/2010/main" val="3471161178"/>
              </p:ext>
            </p:extLst>
          </p:nvPr>
        </p:nvGraphicFramePr>
        <p:xfrm>
          <a:off x="720437" y="400050"/>
          <a:ext cx="10861964" cy="5939791"/>
        </p:xfrm>
        <a:graphic>
          <a:graphicData uri="http://schemas.openxmlformats.org/drawingml/2006/table">
            <a:tbl>
              <a:tblPr>
                <a:tableStyleId>{5C22544A-7EE6-4342-B048-85BDC9FD1C3A}</a:tableStyleId>
              </a:tblPr>
              <a:tblGrid>
                <a:gridCol w="9133970">
                  <a:extLst>
                    <a:ext uri="{9D8B030D-6E8A-4147-A177-3AD203B41FA5}">
                      <a16:colId xmlns:a16="http://schemas.microsoft.com/office/drawing/2014/main" val="2987364892"/>
                    </a:ext>
                  </a:extLst>
                </a:gridCol>
                <a:gridCol w="1727994">
                  <a:extLst>
                    <a:ext uri="{9D8B030D-6E8A-4147-A177-3AD203B41FA5}">
                      <a16:colId xmlns:a16="http://schemas.microsoft.com/office/drawing/2014/main" val="1565071844"/>
                    </a:ext>
                  </a:extLst>
                </a:gridCol>
              </a:tblGrid>
              <a:tr h="564698">
                <a:tc>
                  <a:txBody>
                    <a:bodyPr/>
                    <a:lstStyle/>
                    <a:p>
                      <a:pPr algn="l" fontAlgn="ctr"/>
                      <a:r>
                        <a:rPr lang="it-IT" sz="2400" u="sng" strike="noStrike">
                          <a:effectLst/>
                          <a:hlinkClick r:id="rId2"/>
                        </a:rPr>
                        <a:t>Il Digital Storytelling con la Stampa 3D  PF-TD_DI10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142164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500525860"/>
                  </a:ext>
                </a:extLst>
              </a:tr>
              <a:tr h="460125">
                <a:tc>
                  <a:txBody>
                    <a:bodyPr/>
                    <a:lstStyle/>
                    <a:p>
                      <a:pPr algn="l" fontAlgn="ctr"/>
                      <a:r>
                        <a:rPr lang="it-IT" sz="2400" u="sng" strike="noStrike">
                          <a:effectLst/>
                          <a:hlinkClick r:id="rId3"/>
                        </a:rPr>
                        <a:t>La visual literacy e storytelling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142017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253426697"/>
                  </a:ext>
                </a:extLst>
              </a:tr>
              <a:tr h="460125">
                <a:tc>
                  <a:txBody>
                    <a:bodyPr/>
                    <a:lstStyle/>
                    <a:p>
                      <a:pPr algn="l" fontAlgn="ctr"/>
                      <a:r>
                        <a:rPr lang="it-IT" sz="2400" u="sng" strike="noStrike">
                          <a:effectLst/>
                          <a:hlinkClick r:id="rId4"/>
                        </a:rPr>
                        <a:t>Next Generation Labs: Digital Storytelling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125816</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96516747"/>
                  </a:ext>
                </a:extLst>
              </a:tr>
              <a:tr h="836590">
                <a:tc>
                  <a:txBody>
                    <a:bodyPr/>
                    <a:lstStyle/>
                    <a:p>
                      <a:pPr algn="l" fontAlgn="ctr"/>
                      <a:r>
                        <a:rPr lang="it-IT" sz="2400" u="sng" strike="noStrike">
                          <a:effectLst/>
                          <a:hlinkClick r:id="rId5"/>
                        </a:rPr>
                        <a:t>PF_V_09  Storytelling con gli automata e il tinkering: metodologia e strategie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158666</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49075010"/>
                  </a:ext>
                </a:extLst>
              </a:tr>
              <a:tr h="564698">
                <a:tc>
                  <a:txBody>
                    <a:bodyPr/>
                    <a:lstStyle/>
                    <a:p>
                      <a:pPr algn="l" fontAlgn="ctr"/>
                      <a:r>
                        <a:rPr lang="it-IT" sz="2400" u="sng" strike="noStrike">
                          <a:effectLst/>
                          <a:hlinkClick r:id="rId6"/>
                        </a:rPr>
                        <a:t>Scrittura in girotondo: scritture epistemiche alla scuola dell’infanzia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131004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662329720"/>
                  </a:ext>
                </a:extLst>
              </a:tr>
              <a:tr h="460125">
                <a:tc>
                  <a:txBody>
                    <a:bodyPr/>
                    <a:lstStyle/>
                    <a:p>
                      <a:pPr algn="l" fontAlgn="ctr"/>
                      <a:r>
                        <a:rPr lang="it-IT" sz="2400" u="sng" strike="noStrike">
                          <a:effectLst/>
                          <a:hlinkClick r:id="rId7"/>
                        </a:rPr>
                        <a:t>Storytelling 4.0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144371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898541915"/>
                  </a:ext>
                </a:extLst>
              </a:tr>
              <a:tr h="460125">
                <a:tc>
                  <a:txBody>
                    <a:bodyPr/>
                    <a:lstStyle/>
                    <a:p>
                      <a:pPr algn="l" fontAlgn="ctr"/>
                      <a:r>
                        <a:rPr lang="it-IT" sz="2400" u="sng" strike="noStrike">
                          <a:effectLst/>
                          <a:hlinkClick r:id="rId8"/>
                        </a:rPr>
                        <a:t>Storytelling digitale e coding (secondaria di primo grado)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142189</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961485656"/>
                  </a:ext>
                </a:extLst>
              </a:tr>
              <a:tr h="836590">
                <a:tc>
                  <a:txBody>
                    <a:bodyPr/>
                    <a:lstStyle/>
                    <a:p>
                      <a:pPr algn="l" fontAlgn="ctr"/>
                      <a:r>
                        <a:rPr lang="it-IT" sz="2400" u="sng" strike="noStrike">
                          <a:effectLst/>
                          <a:hlinkClick r:id="rId9"/>
                        </a:rPr>
                        <a:t>Storytelling e Intelligenza artificiale: percorsi didattici per la scuola primaria  #47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158265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091210794"/>
                  </a:ext>
                </a:extLst>
              </a:tr>
              <a:tr h="836590">
                <a:tc>
                  <a:txBody>
                    <a:bodyPr/>
                    <a:lstStyle/>
                    <a:p>
                      <a:pPr algn="l" fontAlgn="ctr"/>
                      <a:r>
                        <a:rPr lang="it-IT" sz="2400" u="sng" strike="noStrike">
                          <a:effectLst/>
                          <a:hlinkClick r:id="rId10"/>
                        </a:rPr>
                        <a:t>Storytelling ed intelligenza artificiale: strumenti utili per l’inclusione e l’innovazione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172365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226936905"/>
                  </a:ext>
                </a:extLst>
              </a:tr>
              <a:tr h="460125">
                <a:tc>
                  <a:txBody>
                    <a:bodyPr/>
                    <a:lstStyle/>
                    <a:p>
                      <a:pPr algn="l" fontAlgn="ctr"/>
                      <a:r>
                        <a:rPr lang="it-IT" sz="2400" u="sng" strike="noStrike">
                          <a:effectLst/>
                          <a:hlinkClick r:id="rId11"/>
                        </a:rPr>
                        <a:t>Trovare e raccontare grandi storie: storytelling e podcasting.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159052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105266555"/>
                  </a:ext>
                </a:extLst>
              </a:tr>
            </a:tbl>
          </a:graphicData>
        </a:graphic>
      </p:graphicFrame>
    </p:spTree>
    <p:extLst>
      <p:ext uri="{BB962C8B-B14F-4D97-AF65-F5344CB8AC3E}">
        <p14:creationId xmlns:p14="http://schemas.microsoft.com/office/powerpoint/2010/main" val="2281605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3369B9F4-DD26-3516-38E0-9475B5FB2A8F}"/>
              </a:ext>
            </a:extLst>
          </p:cNvPr>
          <p:cNvGraphicFramePr>
            <a:graphicFrameLocks noGrp="1"/>
          </p:cNvGraphicFramePr>
          <p:nvPr>
            <p:extLst>
              <p:ext uri="{D42A27DB-BD31-4B8C-83A1-F6EECF244321}">
                <p14:modId xmlns:p14="http://schemas.microsoft.com/office/powerpoint/2010/main" val="576648888"/>
              </p:ext>
            </p:extLst>
          </p:nvPr>
        </p:nvGraphicFramePr>
        <p:xfrm>
          <a:off x="599786" y="519546"/>
          <a:ext cx="10677814" cy="5825838"/>
        </p:xfrm>
        <a:graphic>
          <a:graphicData uri="http://schemas.openxmlformats.org/drawingml/2006/table">
            <a:tbl>
              <a:tblPr>
                <a:tableStyleId>{5C22544A-7EE6-4342-B048-85BDC9FD1C3A}</a:tableStyleId>
              </a:tblPr>
              <a:tblGrid>
                <a:gridCol w="9406015">
                  <a:extLst>
                    <a:ext uri="{9D8B030D-6E8A-4147-A177-3AD203B41FA5}">
                      <a16:colId xmlns:a16="http://schemas.microsoft.com/office/drawing/2014/main" val="3138839782"/>
                    </a:ext>
                  </a:extLst>
                </a:gridCol>
                <a:gridCol w="1271799">
                  <a:extLst>
                    <a:ext uri="{9D8B030D-6E8A-4147-A177-3AD203B41FA5}">
                      <a16:colId xmlns:a16="http://schemas.microsoft.com/office/drawing/2014/main" val="1992977170"/>
                    </a:ext>
                  </a:extLst>
                </a:gridCol>
              </a:tblGrid>
              <a:tr h="910287">
                <a:tc>
                  <a:txBody>
                    <a:bodyPr/>
                    <a:lstStyle/>
                    <a:p>
                      <a:pPr algn="l" fontAlgn="ctr"/>
                      <a:r>
                        <a:rPr lang="it-IT" sz="2400" u="sng" strike="noStrike">
                          <a:effectLst/>
                          <a:hlinkClick r:id="rId2"/>
                        </a:rPr>
                        <a:t>#2.1 Didattica interdisciplinare alla luce dei moderni modelli linguistici generativi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142561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810885099"/>
                  </a:ext>
                </a:extLst>
              </a:tr>
              <a:tr h="500658">
                <a:tc>
                  <a:txBody>
                    <a:bodyPr/>
                    <a:lstStyle/>
                    <a:p>
                      <a:pPr algn="l" fontAlgn="ctr"/>
                      <a:r>
                        <a:rPr lang="it-IT" sz="2400" u="sng" strike="noStrike">
                          <a:effectLst/>
                          <a:hlinkClick r:id="rId3"/>
                        </a:rPr>
                        <a:t>#32-Intelligenza Artificiale … a blocchi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144073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336154921"/>
                  </a:ext>
                </a:extLst>
              </a:tr>
              <a:tr h="500658">
                <a:tc>
                  <a:txBody>
                    <a:bodyPr/>
                    <a:lstStyle/>
                    <a:p>
                      <a:pPr algn="l" fontAlgn="ctr"/>
                      <a:r>
                        <a:rPr lang="it-IT" sz="2400" u="sng" strike="noStrike">
                          <a:effectLst/>
                          <a:hlinkClick r:id="rId4"/>
                        </a:rPr>
                        <a:t>… e se mi facessi aiutare dall’IA?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162028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933141406"/>
                  </a:ext>
                </a:extLst>
              </a:tr>
              <a:tr h="500658">
                <a:tc>
                  <a:txBody>
                    <a:bodyPr/>
                    <a:lstStyle/>
                    <a:p>
                      <a:pPr algn="l" fontAlgn="ctr"/>
                      <a:r>
                        <a:rPr lang="it-IT" sz="2400" u="sng" strike="noStrike">
                          <a:effectLst/>
                          <a:hlinkClick r:id="rId5"/>
                        </a:rPr>
                        <a:t>A scuola con Intelligenza…Artificiale: aspetti giuridici, etici e didattici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142338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647035240"/>
                  </a:ext>
                </a:extLst>
              </a:tr>
              <a:tr h="500658">
                <a:tc>
                  <a:txBody>
                    <a:bodyPr/>
                    <a:lstStyle/>
                    <a:p>
                      <a:pPr algn="l" fontAlgn="ctr"/>
                      <a:r>
                        <a:rPr lang="it-IT" sz="2400" u="sng" strike="noStrike">
                          <a:effectLst/>
                          <a:hlinkClick r:id="rId6"/>
                        </a:rPr>
                        <a:t>A scuola con l’Intelligenza artificiale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146708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291401841"/>
                  </a:ext>
                </a:extLst>
              </a:tr>
              <a:tr h="500658">
                <a:tc>
                  <a:txBody>
                    <a:bodyPr/>
                    <a:lstStyle/>
                    <a:p>
                      <a:pPr algn="l" fontAlgn="ctr"/>
                      <a:r>
                        <a:rPr lang="it-IT" sz="2400" u="sng" strike="noStrike">
                          <a:effectLst/>
                          <a:hlinkClick r:id="rId7"/>
                        </a:rPr>
                        <a:t>A scuola con l’Intelligenza Artificiale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172537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653515436"/>
                  </a:ext>
                </a:extLst>
              </a:tr>
              <a:tr h="910287">
                <a:tc>
                  <a:txBody>
                    <a:bodyPr/>
                    <a:lstStyle/>
                    <a:p>
                      <a:pPr algn="l" fontAlgn="ctr"/>
                      <a:r>
                        <a:rPr lang="it-IT" sz="2400" u="sng" strike="noStrike">
                          <a:effectLst/>
                          <a:hlinkClick r:id="rId8"/>
                        </a:rPr>
                        <a:t>A7_TLC Intelligenza Artificiale: la sfida tecnologica per una didattica innovativa 2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142835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011177991"/>
                  </a:ext>
                </a:extLst>
              </a:tr>
              <a:tr h="500658">
                <a:tc>
                  <a:txBody>
                    <a:bodyPr/>
                    <a:lstStyle/>
                    <a:p>
                      <a:pPr algn="l" fontAlgn="ctr"/>
                      <a:r>
                        <a:rPr lang="it-IT" sz="2400" u="sng" strike="noStrike">
                          <a:effectLst/>
                          <a:hlinkClick r:id="rId9"/>
                        </a:rPr>
                        <a:t>A7_TLC Intelligenza Artificiale: scenari didattici nella scuola 4.0 corso1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142831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53082527"/>
                  </a:ext>
                </a:extLst>
              </a:tr>
              <a:tr h="500658">
                <a:tc>
                  <a:txBody>
                    <a:bodyPr/>
                    <a:lstStyle/>
                    <a:p>
                      <a:pPr algn="l" fontAlgn="ctr"/>
                      <a:r>
                        <a:rPr lang="it-IT" sz="2400" u="sng" strike="noStrike">
                          <a:effectLst/>
                          <a:hlinkClick r:id="rId10"/>
                        </a:rPr>
                        <a:t>A7_TLC Intelligenza Artificiale: scenari didattici nella scuola 4.0 corso2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142832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636450549"/>
                  </a:ext>
                </a:extLst>
              </a:tr>
              <a:tr h="500658">
                <a:tc>
                  <a:txBody>
                    <a:bodyPr/>
                    <a:lstStyle/>
                    <a:p>
                      <a:pPr algn="l" fontAlgn="ctr"/>
                      <a:r>
                        <a:rPr lang="it-IT" sz="2400" u="sng" strike="noStrike">
                          <a:effectLst/>
                          <a:hlinkClick r:id="rId11"/>
                        </a:rPr>
                        <a:t>AI e Creatività': due facce della stessa medaglia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158966</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726558347"/>
                  </a:ext>
                </a:extLst>
              </a:tr>
            </a:tbl>
          </a:graphicData>
        </a:graphic>
      </p:graphicFrame>
    </p:spTree>
    <p:extLst>
      <p:ext uri="{BB962C8B-B14F-4D97-AF65-F5344CB8AC3E}">
        <p14:creationId xmlns:p14="http://schemas.microsoft.com/office/powerpoint/2010/main" val="3037294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1AE622DA-4D25-6210-59B2-0E644C295ACE}"/>
              </a:ext>
            </a:extLst>
          </p:cNvPr>
          <p:cNvGraphicFramePr>
            <a:graphicFrameLocks noGrp="1"/>
          </p:cNvGraphicFramePr>
          <p:nvPr>
            <p:extLst>
              <p:ext uri="{D42A27DB-BD31-4B8C-83A1-F6EECF244321}">
                <p14:modId xmlns:p14="http://schemas.microsoft.com/office/powerpoint/2010/main" val="2786925775"/>
              </p:ext>
            </p:extLst>
          </p:nvPr>
        </p:nvGraphicFramePr>
        <p:xfrm>
          <a:off x="572077" y="378402"/>
          <a:ext cx="10844067" cy="5773017"/>
        </p:xfrm>
        <a:graphic>
          <a:graphicData uri="http://schemas.openxmlformats.org/drawingml/2006/table">
            <a:tbl>
              <a:tblPr>
                <a:tableStyleId>{5C22544A-7EE6-4342-B048-85BDC9FD1C3A}</a:tableStyleId>
              </a:tblPr>
              <a:tblGrid>
                <a:gridCol w="9552466">
                  <a:extLst>
                    <a:ext uri="{9D8B030D-6E8A-4147-A177-3AD203B41FA5}">
                      <a16:colId xmlns:a16="http://schemas.microsoft.com/office/drawing/2014/main" val="1106001805"/>
                    </a:ext>
                  </a:extLst>
                </a:gridCol>
                <a:gridCol w="1291601">
                  <a:extLst>
                    <a:ext uri="{9D8B030D-6E8A-4147-A177-3AD203B41FA5}">
                      <a16:colId xmlns:a16="http://schemas.microsoft.com/office/drawing/2014/main" val="1311631327"/>
                    </a:ext>
                  </a:extLst>
                </a:gridCol>
              </a:tblGrid>
              <a:tr h="842776">
                <a:tc>
                  <a:txBody>
                    <a:bodyPr/>
                    <a:lstStyle/>
                    <a:p>
                      <a:pPr algn="l" fontAlgn="ctr"/>
                      <a:r>
                        <a:rPr lang="it-IT" sz="2400" u="sng" strike="noStrike">
                          <a:effectLst/>
                          <a:hlinkClick r:id="rId2"/>
                        </a:rPr>
                        <a:t>AI in classe: guida rapida per rivoluzionare l’insegnamento e l’apprendimento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172280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810621476"/>
                  </a:ext>
                </a:extLst>
              </a:tr>
              <a:tr h="463527">
                <a:tc>
                  <a:txBody>
                    <a:bodyPr/>
                    <a:lstStyle/>
                    <a:p>
                      <a:pPr algn="l" fontAlgn="ctr"/>
                      <a:r>
                        <a:rPr lang="it-IT" sz="2400" u="sng" strike="noStrike">
                          <a:effectLst/>
                          <a:hlinkClick r:id="rId3"/>
                        </a:rPr>
                        <a:t>Approccio all'Intelligenza Artificiale e al Data Mining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131171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202741086"/>
                  </a:ext>
                </a:extLst>
              </a:tr>
              <a:tr h="463527">
                <a:tc>
                  <a:txBody>
                    <a:bodyPr/>
                    <a:lstStyle/>
                    <a:p>
                      <a:pPr algn="l" fontAlgn="ctr"/>
                      <a:r>
                        <a:rPr lang="it-IT" sz="2400" u="sng" strike="noStrike">
                          <a:effectLst/>
                          <a:hlinkClick r:id="rId4"/>
                        </a:rPr>
                        <a:t>Chatbot e IA generative nella didattica: corso pratico per docenti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146510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007709765"/>
                  </a:ext>
                </a:extLst>
              </a:tr>
              <a:tr h="463527">
                <a:tc>
                  <a:txBody>
                    <a:bodyPr/>
                    <a:lstStyle/>
                    <a:p>
                      <a:pPr algn="l" fontAlgn="ctr"/>
                      <a:r>
                        <a:rPr lang="it-IT" sz="2400" u="sng" strike="noStrike">
                          <a:effectLst/>
                          <a:hlinkClick r:id="rId5"/>
                        </a:rPr>
                        <a:t>Come nascono e come evolvono le intelligenze artificiali generative?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158965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576963988"/>
                  </a:ext>
                </a:extLst>
              </a:tr>
              <a:tr h="842776">
                <a:tc>
                  <a:txBody>
                    <a:bodyPr/>
                    <a:lstStyle/>
                    <a:p>
                      <a:pPr algn="l" fontAlgn="ctr"/>
                      <a:r>
                        <a:rPr lang="it-IT" sz="2400" u="sng" strike="noStrike">
                          <a:effectLst/>
                          <a:hlinkClick r:id="rId6"/>
                        </a:rPr>
                        <a:t>Dal catastrofare all’orizzontare: l’intelligenza artificiale generativa nella transizione digitale dei processi educativi della scuola italiana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158513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433768897"/>
                  </a:ext>
                </a:extLst>
              </a:tr>
              <a:tr h="842776">
                <a:tc>
                  <a:txBody>
                    <a:bodyPr/>
                    <a:lstStyle/>
                    <a:p>
                      <a:pPr algn="l" fontAlgn="ctr"/>
                      <a:r>
                        <a:rPr lang="it-IT" sz="2400" u="sng" strike="noStrike">
                          <a:effectLst/>
                          <a:hlinkClick r:id="rId7"/>
                        </a:rPr>
                        <a:t>Dalla penna rossa e blu all’intelligenza artificiale: come cambia la valutazione nell’ottica della transizione digitale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144120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250407861"/>
                  </a:ext>
                </a:extLst>
              </a:tr>
              <a:tr h="463527">
                <a:tc>
                  <a:txBody>
                    <a:bodyPr/>
                    <a:lstStyle/>
                    <a:p>
                      <a:pPr algn="l" fontAlgn="ctr"/>
                      <a:r>
                        <a:rPr lang="it-IT" sz="2400" u="sng" strike="noStrike">
                          <a:effectLst/>
                          <a:hlinkClick r:id="rId8"/>
                        </a:rPr>
                        <a:t>Docenti digitali: Sfruttare l’A.I. nell’istruzione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172564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49029248"/>
                  </a:ext>
                </a:extLst>
              </a:tr>
              <a:tr h="463527">
                <a:tc>
                  <a:txBody>
                    <a:bodyPr/>
                    <a:lstStyle/>
                    <a:p>
                      <a:pPr algn="l" fontAlgn="ctr"/>
                      <a:r>
                        <a:rPr lang="it-IT" sz="2400" u="sng" strike="noStrike">
                          <a:effectLst/>
                          <a:hlinkClick r:id="rId9"/>
                        </a:rPr>
                        <a:t>EFTPuglia_1  Intelligenza artificiale &amp; Hi-Tech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158005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835865839"/>
                  </a:ext>
                </a:extLst>
              </a:tr>
              <a:tr h="463527">
                <a:tc>
                  <a:txBody>
                    <a:bodyPr/>
                    <a:lstStyle/>
                    <a:p>
                      <a:pPr algn="l" fontAlgn="ctr"/>
                      <a:r>
                        <a:rPr lang="it-IT" sz="2400" u="sng" strike="noStrike">
                          <a:effectLst/>
                          <a:hlinkClick r:id="rId10"/>
                        </a:rPr>
                        <a:t>Elementi di AI (primi passi con l'intelligenza artificiale)  PF-TD_DI25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142168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393318181"/>
                  </a:ext>
                </a:extLst>
              </a:tr>
              <a:tr h="463527">
                <a:tc>
                  <a:txBody>
                    <a:bodyPr/>
                    <a:lstStyle/>
                    <a:p>
                      <a:pPr algn="l" fontAlgn="ctr"/>
                      <a:r>
                        <a:rPr lang="it-IT" sz="2400" u="sng" strike="noStrike">
                          <a:effectLst/>
                          <a:hlinkClick r:id="rId11"/>
                        </a:rPr>
                        <a:t>Elementi di AI (Seconda Edizione)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146645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557665608"/>
                  </a:ext>
                </a:extLst>
              </a:tr>
            </a:tbl>
          </a:graphicData>
        </a:graphic>
      </p:graphicFrame>
    </p:spTree>
    <p:extLst>
      <p:ext uri="{BB962C8B-B14F-4D97-AF65-F5344CB8AC3E}">
        <p14:creationId xmlns:p14="http://schemas.microsoft.com/office/powerpoint/2010/main" val="1582701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AD758268-B602-55A8-C501-AA723101559A}"/>
              </a:ext>
            </a:extLst>
          </p:cNvPr>
          <p:cNvGraphicFramePr>
            <a:graphicFrameLocks noGrp="1"/>
          </p:cNvGraphicFramePr>
          <p:nvPr>
            <p:extLst>
              <p:ext uri="{D42A27DB-BD31-4B8C-83A1-F6EECF244321}">
                <p14:modId xmlns:p14="http://schemas.microsoft.com/office/powerpoint/2010/main" val="3378343603"/>
              </p:ext>
            </p:extLst>
          </p:nvPr>
        </p:nvGraphicFramePr>
        <p:xfrm>
          <a:off x="384048" y="452872"/>
          <a:ext cx="11198353" cy="5952255"/>
        </p:xfrm>
        <a:graphic>
          <a:graphicData uri="http://schemas.openxmlformats.org/drawingml/2006/table">
            <a:tbl>
              <a:tblPr>
                <a:tableStyleId>{5C22544A-7EE6-4342-B048-85BDC9FD1C3A}</a:tableStyleId>
              </a:tblPr>
              <a:tblGrid>
                <a:gridCol w="9864553">
                  <a:extLst>
                    <a:ext uri="{9D8B030D-6E8A-4147-A177-3AD203B41FA5}">
                      <a16:colId xmlns:a16="http://schemas.microsoft.com/office/drawing/2014/main" val="3751729172"/>
                    </a:ext>
                  </a:extLst>
                </a:gridCol>
                <a:gridCol w="1333800">
                  <a:extLst>
                    <a:ext uri="{9D8B030D-6E8A-4147-A177-3AD203B41FA5}">
                      <a16:colId xmlns:a16="http://schemas.microsoft.com/office/drawing/2014/main" val="3189948162"/>
                    </a:ext>
                  </a:extLst>
                </a:gridCol>
              </a:tblGrid>
              <a:tr h="422418">
                <a:tc>
                  <a:txBody>
                    <a:bodyPr/>
                    <a:lstStyle/>
                    <a:p>
                      <a:pPr algn="l" fontAlgn="ctr"/>
                      <a:r>
                        <a:rPr lang="it-IT" sz="2400" u="sng" strike="noStrike">
                          <a:effectLst/>
                          <a:hlinkClick r:id="rId2"/>
                        </a:rPr>
                        <a:t>Esercitazioni di intelligenza artificiale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158156</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596735239"/>
                  </a:ext>
                </a:extLst>
              </a:tr>
              <a:tr h="768033">
                <a:tc>
                  <a:txBody>
                    <a:bodyPr/>
                    <a:lstStyle/>
                    <a:p>
                      <a:pPr algn="l" fontAlgn="ctr"/>
                      <a:r>
                        <a:rPr lang="it-IT" sz="2400" u="sng" strike="noStrike">
                          <a:effectLst/>
                          <a:hlinkClick r:id="rId3"/>
                        </a:rPr>
                        <a:t>Esplorando l'Intelligenza Artificiale con creatività nella Scuola dell'Infanzia e Primaria #A2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158814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880800686"/>
                  </a:ext>
                </a:extLst>
              </a:tr>
              <a:tr h="768033">
                <a:tc>
                  <a:txBody>
                    <a:bodyPr/>
                    <a:lstStyle/>
                    <a:p>
                      <a:pPr algn="l" fontAlgn="ctr"/>
                      <a:r>
                        <a:rPr lang="it-IT" sz="2400" u="sng" strike="noStrike">
                          <a:effectLst/>
                          <a:hlinkClick r:id="rId4"/>
                        </a:rPr>
                        <a:t>Esplorando l'Intelligenza Artificiale, l'Arte Generativa e il Metaverso: un approccio innovativo alla didattica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146779</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091433108"/>
                  </a:ext>
                </a:extLst>
              </a:tr>
              <a:tr h="768033">
                <a:tc>
                  <a:txBody>
                    <a:bodyPr/>
                    <a:lstStyle/>
                    <a:p>
                      <a:pPr algn="l" fontAlgn="ctr"/>
                      <a:r>
                        <a:rPr lang="it-IT" sz="2400" u="sng" strike="noStrike">
                          <a:effectLst/>
                          <a:hlinkClick r:id="rId5"/>
                        </a:rPr>
                        <a:t>FLG#10  L’Intelligenza Artificiale a supporto di docenti e studenti: dalla teoria alla pratica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172067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966022703"/>
                  </a:ext>
                </a:extLst>
              </a:tr>
              <a:tr h="422418">
                <a:tc>
                  <a:txBody>
                    <a:bodyPr/>
                    <a:lstStyle/>
                    <a:p>
                      <a:pPr algn="l" fontAlgn="ctr"/>
                      <a:r>
                        <a:rPr lang="it-IT" sz="2400" u="sng" strike="noStrike">
                          <a:effectLst/>
                          <a:hlinkClick r:id="rId6"/>
                        </a:rPr>
                        <a:t>Idee e spunti per usare l'IA nella didattica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170130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204494007"/>
                  </a:ext>
                </a:extLst>
              </a:tr>
              <a:tr h="422418">
                <a:tc>
                  <a:txBody>
                    <a:bodyPr/>
                    <a:lstStyle/>
                    <a:p>
                      <a:pPr algn="l" fontAlgn="ctr"/>
                      <a:r>
                        <a:rPr lang="it-IT" sz="2400" u="sng" strike="noStrike">
                          <a:effectLst/>
                          <a:hlinkClick r:id="rId7"/>
                        </a:rPr>
                        <a:t>In dialogo con un’intelligenza artificiale: scoprire per capire #PNRR5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159115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81755412"/>
                  </a:ext>
                </a:extLst>
              </a:tr>
              <a:tr h="768033">
                <a:tc>
                  <a:txBody>
                    <a:bodyPr/>
                    <a:lstStyle/>
                    <a:p>
                      <a:pPr algn="l" fontAlgn="ctr"/>
                      <a:r>
                        <a:rPr lang="it-IT" sz="2400" u="sng" strike="noStrike">
                          <a:effectLst/>
                          <a:hlinkClick r:id="rId8"/>
                        </a:rPr>
                        <a:t>Innovazione didattica tramite l’intelligenza artificiale applicata al podcasting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158924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401229435"/>
                  </a:ext>
                </a:extLst>
              </a:tr>
              <a:tr h="422418">
                <a:tc>
                  <a:txBody>
                    <a:bodyPr/>
                    <a:lstStyle/>
                    <a:p>
                      <a:pPr algn="l" fontAlgn="ctr"/>
                      <a:r>
                        <a:rPr lang="it-IT" sz="2400" u="sng" strike="noStrike">
                          <a:effectLst/>
                          <a:hlinkClick r:id="rId9"/>
                        </a:rPr>
                        <a:t>Insegnare con l'IA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158501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636216177"/>
                  </a:ext>
                </a:extLst>
              </a:tr>
              <a:tr h="768033">
                <a:tc>
                  <a:txBody>
                    <a:bodyPr/>
                    <a:lstStyle/>
                    <a:p>
                      <a:pPr algn="l" fontAlgn="ctr"/>
                      <a:r>
                        <a:rPr lang="it-IT" sz="2400" u="sng" strike="noStrike">
                          <a:effectLst/>
                          <a:hlinkClick r:id="rId10"/>
                        </a:rPr>
                        <a:t>Integrare assistenti e tutor potenziati da intelligenza artificiale nella didattica  #39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150070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841773189"/>
                  </a:ext>
                </a:extLst>
              </a:tr>
              <a:tr h="422418">
                <a:tc>
                  <a:txBody>
                    <a:bodyPr/>
                    <a:lstStyle/>
                    <a:p>
                      <a:pPr algn="l" fontAlgn="ctr"/>
                      <a:r>
                        <a:rPr lang="it-IT" sz="2400" u="sng" strike="noStrike">
                          <a:effectLst/>
                          <a:hlinkClick r:id="rId11"/>
                        </a:rPr>
                        <a:t>Intelligenza artificiale a scuola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144299</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557395869"/>
                  </a:ext>
                </a:extLst>
              </a:tr>
            </a:tbl>
          </a:graphicData>
        </a:graphic>
      </p:graphicFrame>
    </p:spTree>
    <p:extLst>
      <p:ext uri="{BB962C8B-B14F-4D97-AF65-F5344CB8AC3E}">
        <p14:creationId xmlns:p14="http://schemas.microsoft.com/office/powerpoint/2010/main" val="2301722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CD270197-8188-8703-70E6-946B6D15D39E}"/>
              </a:ext>
            </a:extLst>
          </p:cNvPr>
          <p:cNvGraphicFramePr>
            <a:graphicFrameLocks noGrp="1"/>
          </p:cNvGraphicFramePr>
          <p:nvPr>
            <p:extLst>
              <p:ext uri="{D42A27DB-BD31-4B8C-83A1-F6EECF244321}">
                <p14:modId xmlns:p14="http://schemas.microsoft.com/office/powerpoint/2010/main" val="2195463629"/>
              </p:ext>
            </p:extLst>
          </p:nvPr>
        </p:nvGraphicFramePr>
        <p:xfrm>
          <a:off x="535420" y="393298"/>
          <a:ext cx="11121159" cy="6071403"/>
        </p:xfrm>
        <a:graphic>
          <a:graphicData uri="http://schemas.openxmlformats.org/drawingml/2006/table">
            <a:tbl>
              <a:tblPr>
                <a:tableStyleId>{5C22544A-7EE6-4342-B048-85BDC9FD1C3A}</a:tableStyleId>
              </a:tblPr>
              <a:tblGrid>
                <a:gridCol w="9796554">
                  <a:extLst>
                    <a:ext uri="{9D8B030D-6E8A-4147-A177-3AD203B41FA5}">
                      <a16:colId xmlns:a16="http://schemas.microsoft.com/office/drawing/2014/main" val="876392339"/>
                    </a:ext>
                  </a:extLst>
                </a:gridCol>
                <a:gridCol w="1324605">
                  <a:extLst>
                    <a:ext uri="{9D8B030D-6E8A-4147-A177-3AD203B41FA5}">
                      <a16:colId xmlns:a16="http://schemas.microsoft.com/office/drawing/2014/main" val="4136391834"/>
                    </a:ext>
                  </a:extLst>
                </a:gridCol>
              </a:tblGrid>
              <a:tr h="406687">
                <a:tc>
                  <a:txBody>
                    <a:bodyPr/>
                    <a:lstStyle/>
                    <a:p>
                      <a:pPr algn="l" fontAlgn="ctr"/>
                      <a:endParaRPr lang="it-IT" sz="2400" u="sng" strike="noStrike">
                        <a:effectLst/>
                        <a:hlinkClick r:id="rId2"/>
                      </a:endParaRPr>
                    </a:p>
                    <a:p>
                      <a:pPr algn="l" fontAlgn="ctr"/>
                      <a:r>
                        <a:rPr lang="it-IT" sz="2400" u="sng" strike="noStrike">
                          <a:effectLst/>
                          <a:hlinkClick r:id="rId2"/>
                        </a:rPr>
                        <a:t>Intelligenza artificiale a sostegno della didattica  PF-DD_KIT-10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142735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018509410"/>
                  </a:ext>
                </a:extLst>
              </a:tr>
              <a:tr h="739430">
                <a:tc>
                  <a:txBody>
                    <a:bodyPr/>
                    <a:lstStyle/>
                    <a:p>
                      <a:pPr algn="l" fontAlgn="ctr"/>
                      <a:r>
                        <a:rPr lang="it-IT" sz="2400" u="sng" strike="noStrike">
                          <a:effectLst/>
                          <a:hlinkClick r:id="rId3"/>
                        </a:rPr>
                        <a:t>Intelligenza artificiale e Costituzione, progetto sull'etica dell'IA con i podcast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166038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497472068"/>
                  </a:ext>
                </a:extLst>
              </a:tr>
              <a:tr h="406687">
                <a:tc>
                  <a:txBody>
                    <a:bodyPr/>
                    <a:lstStyle/>
                    <a:p>
                      <a:pPr algn="l" fontAlgn="ctr"/>
                      <a:r>
                        <a:rPr lang="it-IT" sz="2400" u="sng" strike="noStrike">
                          <a:effectLst/>
                          <a:hlinkClick r:id="rId4"/>
                        </a:rPr>
                        <a:t>Intelligenza artificiale e didattica (FN)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142482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593446050"/>
                  </a:ext>
                </a:extLst>
              </a:tr>
              <a:tr h="739430">
                <a:tc>
                  <a:txBody>
                    <a:bodyPr/>
                    <a:lstStyle/>
                    <a:p>
                      <a:pPr algn="l" fontAlgn="ctr"/>
                      <a:r>
                        <a:rPr lang="it-IT" sz="2400" u="sng" strike="noStrike">
                          <a:effectLst/>
                          <a:hlinkClick r:id="rId5"/>
                        </a:rPr>
                        <a:t>Intelligenza Artificiale e Didattica: usare AI generativa nelle aule di oggi  seconda edizione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159163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450657339"/>
                  </a:ext>
                </a:extLst>
              </a:tr>
              <a:tr h="739430">
                <a:tc>
                  <a:txBody>
                    <a:bodyPr/>
                    <a:lstStyle/>
                    <a:p>
                      <a:pPr algn="l" fontAlgn="ctr"/>
                      <a:r>
                        <a:rPr lang="it-IT" sz="2400" u="sng" strike="noStrike">
                          <a:effectLst/>
                          <a:hlinkClick r:id="rId6"/>
                        </a:rPr>
                        <a:t>Intelligenza Artificiale e Didattica: usare AI generativa nelle aule di oggi  terza edizione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159165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44871894"/>
                  </a:ext>
                </a:extLst>
              </a:tr>
              <a:tr h="406687">
                <a:tc>
                  <a:txBody>
                    <a:bodyPr/>
                    <a:lstStyle/>
                    <a:p>
                      <a:pPr algn="l" fontAlgn="ctr"/>
                      <a:r>
                        <a:rPr lang="it-IT" sz="2400" u="sng" strike="noStrike">
                          <a:effectLst/>
                          <a:hlinkClick r:id="rId7"/>
                        </a:rPr>
                        <a:t>Intelligenza Artificiale e Machine Learning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158461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058079246"/>
                  </a:ext>
                </a:extLst>
              </a:tr>
              <a:tr h="406687">
                <a:tc>
                  <a:txBody>
                    <a:bodyPr/>
                    <a:lstStyle/>
                    <a:p>
                      <a:pPr algn="l" fontAlgn="ctr"/>
                      <a:r>
                        <a:rPr lang="it-IT" sz="2400" u="sng" strike="noStrike">
                          <a:effectLst/>
                          <a:hlinkClick r:id="rId8"/>
                        </a:rPr>
                        <a:t>Intelligenza artificiale e machine learning in classe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146172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807524320"/>
                  </a:ext>
                </a:extLst>
              </a:tr>
              <a:tr h="406687">
                <a:tc>
                  <a:txBody>
                    <a:bodyPr/>
                    <a:lstStyle/>
                    <a:p>
                      <a:pPr algn="l" fontAlgn="ctr"/>
                      <a:r>
                        <a:rPr lang="it-IT" sz="2400" u="sng" strike="noStrike">
                          <a:effectLst/>
                          <a:hlinkClick r:id="rId9"/>
                        </a:rPr>
                        <a:t>Intelligenza Artificiale e machine learning in classe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146473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049002341"/>
                  </a:ext>
                </a:extLst>
              </a:tr>
              <a:tr h="739430">
                <a:tc>
                  <a:txBody>
                    <a:bodyPr/>
                    <a:lstStyle/>
                    <a:p>
                      <a:pPr algn="l" fontAlgn="ctr"/>
                      <a:r>
                        <a:rPr lang="it-IT" sz="2400" u="sng" strike="noStrike">
                          <a:effectLst/>
                          <a:hlinkClick r:id="rId10"/>
                        </a:rPr>
                        <a:t>Intelligenza artificiale e Machine learning per primaria e secondaria di primo grado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172101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516694090"/>
                  </a:ext>
                </a:extLst>
              </a:tr>
              <a:tr h="739430">
                <a:tc>
                  <a:txBody>
                    <a:bodyPr/>
                    <a:lstStyle/>
                    <a:p>
                      <a:pPr algn="l" fontAlgn="ctr"/>
                      <a:r>
                        <a:rPr lang="it-IT" sz="2400" u="sng" strike="noStrike">
                          <a:effectLst/>
                          <a:hlinkClick r:id="rId11"/>
                        </a:rPr>
                        <a:t>Intelligenza Artificiale ed esplorazione delle potenzialità dell'IA nell'insegnamento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158870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670768290"/>
                  </a:ext>
                </a:extLst>
              </a:tr>
            </a:tbl>
          </a:graphicData>
        </a:graphic>
      </p:graphicFrame>
    </p:spTree>
    <p:extLst>
      <p:ext uri="{BB962C8B-B14F-4D97-AF65-F5344CB8AC3E}">
        <p14:creationId xmlns:p14="http://schemas.microsoft.com/office/powerpoint/2010/main" val="801188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EF2F2176-C2F2-08D1-FF58-FF724B37CD70}"/>
              </a:ext>
            </a:extLst>
          </p:cNvPr>
          <p:cNvGraphicFramePr>
            <a:graphicFrameLocks noGrp="1"/>
          </p:cNvGraphicFramePr>
          <p:nvPr>
            <p:extLst>
              <p:ext uri="{D42A27DB-BD31-4B8C-83A1-F6EECF244321}">
                <p14:modId xmlns:p14="http://schemas.microsoft.com/office/powerpoint/2010/main" val="1050562053"/>
              </p:ext>
            </p:extLst>
          </p:nvPr>
        </p:nvGraphicFramePr>
        <p:xfrm>
          <a:off x="710623" y="647699"/>
          <a:ext cx="10345304" cy="5350799"/>
        </p:xfrm>
        <a:graphic>
          <a:graphicData uri="http://schemas.openxmlformats.org/drawingml/2006/table">
            <a:tbl>
              <a:tblPr>
                <a:tableStyleId>{5C22544A-7EE6-4342-B048-85BDC9FD1C3A}</a:tableStyleId>
              </a:tblPr>
              <a:tblGrid>
                <a:gridCol w="9113109">
                  <a:extLst>
                    <a:ext uri="{9D8B030D-6E8A-4147-A177-3AD203B41FA5}">
                      <a16:colId xmlns:a16="http://schemas.microsoft.com/office/drawing/2014/main" val="293768366"/>
                    </a:ext>
                  </a:extLst>
                </a:gridCol>
                <a:gridCol w="1232195">
                  <a:extLst>
                    <a:ext uri="{9D8B030D-6E8A-4147-A177-3AD203B41FA5}">
                      <a16:colId xmlns:a16="http://schemas.microsoft.com/office/drawing/2014/main" val="643312777"/>
                    </a:ext>
                  </a:extLst>
                </a:gridCol>
              </a:tblGrid>
              <a:tr h="727364">
                <a:tc>
                  <a:txBody>
                    <a:bodyPr/>
                    <a:lstStyle/>
                    <a:p>
                      <a:pPr algn="l" fontAlgn="ctr"/>
                      <a:r>
                        <a:rPr lang="it-IT" sz="2400" u="sng" strike="noStrike">
                          <a:effectLst/>
                          <a:hlinkClick r:id="rId2"/>
                        </a:rPr>
                        <a:t>Intelligenza Artificiale generativa: le nuove frontiere per la didattica del futuro 2nd Ed. TD64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172643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25374421"/>
                  </a:ext>
                </a:extLst>
              </a:tr>
              <a:tr h="727364">
                <a:tc>
                  <a:txBody>
                    <a:bodyPr/>
                    <a:lstStyle/>
                    <a:p>
                      <a:pPr algn="l" fontAlgn="ctr"/>
                      <a:r>
                        <a:rPr lang="it-IT" sz="2400" u="sng" strike="noStrike">
                          <a:effectLst/>
                          <a:hlinkClick r:id="rId3"/>
                        </a:rPr>
                        <a:t>Intelligenza Artificiale generativa: le nuove frontiere per la didattica del futuro TD34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142649</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445291051"/>
                  </a:ext>
                </a:extLst>
              </a:tr>
              <a:tr h="400050">
                <a:tc>
                  <a:txBody>
                    <a:bodyPr/>
                    <a:lstStyle/>
                    <a:p>
                      <a:pPr algn="l" fontAlgn="ctr"/>
                      <a:r>
                        <a:rPr lang="it-IT" sz="2400" u="sng" strike="noStrike">
                          <a:effectLst/>
                          <a:hlinkClick r:id="rId4"/>
                        </a:rPr>
                        <a:t>Intelligenza Artificiale in classe: potenziale e sfide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144128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71951171"/>
                  </a:ext>
                </a:extLst>
              </a:tr>
              <a:tr h="400050">
                <a:tc>
                  <a:txBody>
                    <a:bodyPr/>
                    <a:lstStyle/>
                    <a:p>
                      <a:pPr algn="l" fontAlgn="ctr"/>
                      <a:r>
                        <a:rPr lang="it-IT" sz="2400" u="sng" strike="noStrike">
                          <a:effectLst/>
                          <a:hlinkClick r:id="rId5"/>
                        </a:rPr>
                        <a:t>Intelligenza artificiale nei LABS professionalizzanti del futuro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142662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32402676"/>
                  </a:ext>
                </a:extLst>
              </a:tr>
              <a:tr h="727364">
                <a:tc>
                  <a:txBody>
                    <a:bodyPr/>
                    <a:lstStyle/>
                    <a:p>
                      <a:pPr algn="l" fontAlgn="ctr"/>
                      <a:r>
                        <a:rPr lang="it-IT" sz="2400" u="sng" strike="noStrike">
                          <a:effectLst/>
                          <a:hlinkClick r:id="rId6"/>
                        </a:rPr>
                        <a:t>Intelligenza Artificiale nella didattica: opportunità, scenari, applicazioni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130636</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885188993"/>
                  </a:ext>
                </a:extLst>
              </a:tr>
              <a:tr h="400050">
                <a:tc>
                  <a:txBody>
                    <a:bodyPr/>
                    <a:lstStyle/>
                    <a:p>
                      <a:pPr algn="l" fontAlgn="ctr"/>
                      <a:r>
                        <a:rPr lang="it-IT" sz="2400" u="sng" strike="noStrike">
                          <a:effectLst/>
                          <a:hlinkClick r:id="rId7"/>
                        </a:rPr>
                        <a:t>Intelligenza artificiale per l’apprendimento. PNRR20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158721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626520299"/>
                  </a:ext>
                </a:extLst>
              </a:tr>
              <a:tr h="400050">
                <a:tc>
                  <a:txBody>
                    <a:bodyPr/>
                    <a:lstStyle/>
                    <a:p>
                      <a:pPr algn="l" fontAlgn="ctr"/>
                      <a:r>
                        <a:rPr lang="it-IT" sz="2400" u="sng" strike="noStrike">
                          <a:effectLst/>
                          <a:hlinkClick r:id="rId8"/>
                        </a:rPr>
                        <a:t>Intelligenza artificiale per non addetti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142084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273881391"/>
                  </a:ext>
                </a:extLst>
              </a:tr>
              <a:tr h="727364">
                <a:tc>
                  <a:txBody>
                    <a:bodyPr/>
                    <a:lstStyle/>
                    <a:p>
                      <a:pPr algn="l" fontAlgn="ctr"/>
                      <a:r>
                        <a:rPr lang="it-IT" sz="2400" u="sng" strike="noStrike">
                          <a:effectLst/>
                          <a:hlinkClick r:id="rId9"/>
                        </a:rPr>
                        <a:t>Intelligenza artificiale: proposte didattiche e risvolti di alcune applicazioni nella scuola e nella vita quotidiana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142034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3474068"/>
                  </a:ext>
                </a:extLst>
              </a:tr>
              <a:tr h="400050">
                <a:tc>
                  <a:txBody>
                    <a:bodyPr/>
                    <a:lstStyle/>
                    <a:p>
                      <a:pPr algn="l" fontAlgn="ctr"/>
                      <a:r>
                        <a:rPr lang="it-IT" sz="2400" u="sng" strike="noStrike">
                          <a:effectLst/>
                          <a:hlinkClick r:id="rId10"/>
                        </a:rPr>
                        <a:t>Intelligenza artificiale: un nuovo assistente per ogni docente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158068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355644012"/>
                  </a:ext>
                </a:extLst>
              </a:tr>
              <a:tr h="400050">
                <a:tc>
                  <a:txBody>
                    <a:bodyPr/>
                    <a:lstStyle/>
                    <a:p>
                      <a:pPr algn="l" fontAlgn="ctr"/>
                      <a:r>
                        <a:rPr lang="it-IT" sz="2400" u="sng" strike="noStrike">
                          <a:effectLst/>
                          <a:hlinkClick r:id="rId11"/>
                        </a:rPr>
                        <a:t>Intelligenza Artificiale_1 #29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134057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153317067"/>
                  </a:ext>
                </a:extLst>
              </a:tr>
            </a:tbl>
          </a:graphicData>
        </a:graphic>
      </p:graphicFrame>
    </p:spTree>
    <p:extLst>
      <p:ext uri="{BB962C8B-B14F-4D97-AF65-F5344CB8AC3E}">
        <p14:creationId xmlns:p14="http://schemas.microsoft.com/office/powerpoint/2010/main" val="1288909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D6D3609F-50BD-52FB-2258-7B081B348C29}"/>
              </a:ext>
            </a:extLst>
          </p:cNvPr>
          <p:cNvGraphicFramePr>
            <a:graphicFrameLocks noGrp="1"/>
          </p:cNvGraphicFramePr>
          <p:nvPr>
            <p:extLst>
              <p:ext uri="{D42A27DB-BD31-4B8C-83A1-F6EECF244321}">
                <p14:modId xmlns:p14="http://schemas.microsoft.com/office/powerpoint/2010/main" val="1780756584"/>
              </p:ext>
            </p:extLst>
          </p:nvPr>
        </p:nvGraphicFramePr>
        <p:xfrm>
          <a:off x="563129" y="420399"/>
          <a:ext cx="11065741" cy="6017202"/>
        </p:xfrm>
        <a:graphic>
          <a:graphicData uri="http://schemas.openxmlformats.org/drawingml/2006/table">
            <a:tbl>
              <a:tblPr>
                <a:tableStyleId>{5C22544A-7EE6-4342-B048-85BDC9FD1C3A}</a:tableStyleId>
              </a:tblPr>
              <a:tblGrid>
                <a:gridCol w="9747737">
                  <a:extLst>
                    <a:ext uri="{9D8B030D-6E8A-4147-A177-3AD203B41FA5}">
                      <a16:colId xmlns:a16="http://schemas.microsoft.com/office/drawing/2014/main" val="4153485300"/>
                    </a:ext>
                  </a:extLst>
                </a:gridCol>
                <a:gridCol w="1318004">
                  <a:extLst>
                    <a:ext uri="{9D8B030D-6E8A-4147-A177-3AD203B41FA5}">
                      <a16:colId xmlns:a16="http://schemas.microsoft.com/office/drawing/2014/main" val="3251788246"/>
                    </a:ext>
                  </a:extLst>
                </a:gridCol>
              </a:tblGrid>
              <a:tr h="556212">
                <a:tc>
                  <a:txBody>
                    <a:bodyPr/>
                    <a:lstStyle/>
                    <a:p>
                      <a:pPr algn="l" fontAlgn="ctr"/>
                      <a:r>
                        <a:rPr lang="it-IT" sz="2400" u="sng" strike="noStrike">
                          <a:effectLst/>
                          <a:hlinkClick r:id="rId2"/>
                        </a:rPr>
                        <a:t>Intelligenza artificiale_2 #68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158573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737424920"/>
                  </a:ext>
                </a:extLst>
              </a:tr>
              <a:tr h="1011294">
                <a:tc>
                  <a:txBody>
                    <a:bodyPr/>
                    <a:lstStyle/>
                    <a:p>
                      <a:pPr algn="l" fontAlgn="ctr"/>
                      <a:r>
                        <a:rPr lang="it-IT" sz="2400" u="sng" strike="noStrike">
                          <a:effectLst/>
                          <a:hlinkClick r:id="rId3"/>
                        </a:rPr>
                        <a:t>Introduzione all’Intelligenza Artificiale Generativa nella didattica e nella valutazione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172527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814980444"/>
                  </a:ext>
                </a:extLst>
              </a:tr>
              <a:tr h="556212">
                <a:tc>
                  <a:txBody>
                    <a:bodyPr/>
                    <a:lstStyle/>
                    <a:p>
                      <a:pPr algn="l" fontAlgn="ctr"/>
                      <a:r>
                        <a:rPr lang="it-IT" sz="2400" u="sng" strike="noStrike">
                          <a:effectLst/>
                          <a:hlinkClick r:id="rId4"/>
                        </a:rPr>
                        <a:t>Introduzione all'Intelligenza Artificiale #MOOC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142250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811482966"/>
                  </a:ext>
                </a:extLst>
              </a:tr>
              <a:tr h="556212">
                <a:tc>
                  <a:txBody>
                    <a:bodyPr/>
                    <a:lstStyle/>
                    <a:p>
                      <a:pPr algn="l" fontAlgn="ctr"/>
                      <a:r>
                        <a:rPr lang="it-IT" sz="2400" u="sng" strike="noStrike">
                          <a:effectLst/>
                          <a:hlinkClick r:id="rId5"/>
                        </a:rPr>
                        <a:t>L’IA nella didattica di oggi per il cittadino di domani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159113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197345006"/>
                  </a:ext>
                </a:extLst>
              </a:tr>
              <a:tr h="556212">
                <a:tc>
                  <a:txBody>
                    <a:bodyPr/>
                    <a:lstStyle/>
                    <a:p>
                      <a:pPr algn="l" fontAlgn="ctr"/>
                      <a:r>
                        <a:rPr lang="it-IT" sz="2400" u="sng" strike="noStrike">
                          <a:effectLst/>
                          <a:hlinkClick r:id="rId6"/>
                        </a:rPr>
                        <a:t>L’Intelligenza Artificiale nella didattica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150097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758862927"/>
                  </a:ext>
                </a:extLst>
              </a:tr>
              <a:tr h="556212">
                <a:tc>
                  <a:txBody>
                    <a:bodyPr/>
                    <a:lstStyle/>
                    <a:p>
                      <a:pPr algn="l" fontAlgn="ctr"/>
                      <a:r>
                        <a:rPr lang="it-IT" sz="2400" u="sng" strike="noStrike">
                          <a:effectLst/>
                          <a:hlinkClick r:id="rId7"/>
                        </a:rPr>
                        <a:t>L’intelligenza artificiale per l’educazione civica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142247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909902351"/>
                  </a:ext>
                </a:extLst>
              </a:tr>
              <a:tr h="556212">
                <a:tc>
                  <a:txBody>
                    <a:bodyPr/>
                    <a:lstStyle/>
                    <a:p>
                      <a:pPr algn="l" fontAlgn="ctr"/>
                      <a:r>
                        <a:rPr lang="it-IT" sz="2400" u="sng" strike="noStrike">
                          <a:effectLst/>
                          <a:hlinkClick r:id="rId8"/>
                        </a:rPr>
                        <a:t>L’Intelligenza Artificiale per l’istruzione: rischi e opportunità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172367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5537425"/>
                  </a:ext>
                </a:extLst>
              </a:tr>
              <a:tr h="556212">
                <a:tc>
                  <a:txBody>
                    <a:bodyPr/>
                    <a:lstStyle/>
                    <a:p>
                      <a:pPr algn="l" fontAlgn="ctr"/>
                      <a:r>
                        <a:rPr lang="it-IT" sz="2400" u="sng" strike="noStrike">
                          <a:effectLst/>
                          <a:hlinkClick r:id="rId9"/>
                        </a:rPr>
                        <a:t>La didattica integrata con le App e l'Intelligenza Artificiale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158023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631161992"/>
                  </a:ext>
                </a:extLst>
              </a:tr>
              <a:tr h="556212">
                <a:tc>
                  <a:txBody>
                    <a:bodyPr/>
                    <a:lstStyle/>
                    <a:p>
                      <a:pPr algn="l" fontAlgn="ctr"/>
                      <a:r>
                        <a:rPr lang="it-IT" sz="2400" u="sng" strike="noStrike">
                          <a:effectLst/>
                          <a:hlinkClick r:id="rId10"/>
                        </a:rPr>
                        <a:t>L'intelligenza artificiale a scuola  seconda edizione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158867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965296003"/>
                  </a:ext>
                </a:extLst>
              </a:tr>
              <a:tr h="556212">
                <a:tc>
                  <a:txBody>
                    <a:bodyPr/>
                    <a:lstStyle/>
                    <a:p>
                      <a:pPr algn="l" fontAlgn="ctr"/>
                      <a:r>
                        <a:rPr lang="it-IT" sz="2400" u="sng" strike="noStrike">
                          <a:effectLst/>
                          <a:hlinkClick r:id="rId11"/>
                        </a:rPr>
                        <a:t>L'intelligenza artificiale al servizio dell’inclusione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146709</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111775670"/>
                  </a:ext>
                </a:extLst>
              </a:tr>
            </a:tbl>
          </a:graphicData>
        </a:graphic>
      </p:graphicFrame>
    </p:spTree>
    <p:extLst>
      <p:ext uri="{BB962C8B-B14F-4D97-AF65-F5344CB8AC3E}">
        <p14:creationId xmlns:p14="http://schemas.microsoft.com/office/powerpoint/2010/main" val="1915100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49178F2F-2539-94D6-BFCA-282384A105C6}"/>
              </a:ext>
            </a:extLst>
          </p:cNvPr>
          <p:cNvGraphicFramePr>
            <a:graphicFrameLocks noGrp="1"/>
          </p:cNvGraphicFramePr>
          <p:nvPr>
            <p:extLst>
              <p:ext uri="{D42A27DB-BD31-4B8C-83A1-F6EECF244321}">
                <p14:modId xmlns:p14="http://schemas.microsoft.com/office/powerpoint/2010/main" val="3438704053"/>
              </p:ext>
            </p:extLst>
          </p:nvPr>
        </p:nvGraphicFramePr>
        <p:xfrm>
          <a:off x="646256" y="417802"/>
          <a:ext cx="10899487" cy="6022396"/>
        </p:xfrm>
        <a:graphic>
          <a:graphicData uri="http://schemas.openxmlformats.org/drawingml/2006/table">
            <a:tbl>
              <a:tblPr>
                <a:tableStyleId>{5C22544A-7EE6-4342-B048-85BDC9FD1C3A}</a:tableStyleId>
              </a:tblPr>
              <a:tblGrid>
                <a:gridCol w="9601285">
                  <a:extLst>
                    <a:ext uri="{9D8B030D-6E8A-4147-A177-3AD203B41FA5}">
                      <a16:colId xmlns:a16="http://schemas.microsoft.com/office/drawing/2014/main" val="3154306954"/>
                    </a:ext>
                  </a:extLst>
                </a:gridCol>
                <a:gridCol w="1298202">
                  <a:extLst>
                    <a:ext uri="{9D8B030D-6E8A-4147-A177-3AD203B41FA5}">
                      <a16:colId xmlns:a16="http://schemas.microsoft.com/office/drawing/2014/main" val="4248151484"/>
                    </a:ext>
                  </a:extLst>
                </a:gridCol>
              </a:tblGrid>
              <a:tr h="483550">
                <a:tc>
                  <a:txBody>
                    <a:bodyPr/>
                    <a:lstStyle/>
                    <a:p>
                      <a:pPr algn="l" fontAlgn="ctr"/>
                      <a:r>
                        <a:rPr lang="it-IT" sz="2400" u="sng" strike="noStrike">
                          <a:effectLst/>
                          <a:hlinkClick r:id="rId2"/>
                        </a:rPr>
                        <a:t>L'intelligenza artificiale entra a scuola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142704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530813369"/>
                  </a:ext>
                </a:extLst>
              </a:tr>
              <a:tr h="483550">
                <a:tc>
                  <a:txBody>
                    <a:bodyPr/>
                    <a:lstStyle/>
                    <a:p>
                      <a:pPr algn="l" fontAlgn="ctr"/>
                      <a:r>
                        <a:rPr lang="it-IT" sz="2400" u="sng" strike="noStrike">
                          <a:effectLst/>
                          <a:hlinkClick r:id="rId3"/>
                        </a:rPr>
                        <a:t>L'intelligenza artificiale la rivoluzione didattica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146271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750576213"/>
                  </a:ext>
                </a:extLst>
              </a:tr>
              <a:tr h="483550">
                <a:tc>
                  <a:txBody>
                    <a:bodyPr/>
                    <a:lstStyle/>
                    <a:p>
                      <a:pPr algn="l" fontAlgn="ctr"/>
                      <a:r>
                        <a:rPr lang="it-IT" sz="2400" u="sng" strike="noStrike">
                          <a:effectLst/>
                          <a:hlinkClick r:id="rId4"/>
                        </a:rPr>
                        <a:t>L'Intelligenza Artificiale nella didattica  Secondo livello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158815</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219828330"/>
                  </a:ext>
                </a:extLst>
              </a:tr>
              <a:tr h="879182">
                <a:tc>
                  <a:txBody>
                    <a:bodyPr/>
                    <a:lstStyle/>
                    <a:p>
                      <a:pPr algn="l" fontAlgn="ctr"/>
                      <a:r>
                        <a:rPr lang="it-IT" sz="2400" u="sng" strike="noStrike">
                          <a:effectLst/>
                          <a:hlinkClick r:id="rId5"/>
                        </a:rPr>
                        <a:t>L'Intelligenza Artificiale nella Didattica con la Programmazione a Blocchi e la Robotica Educativa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146641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686062593"/>
                  </a:ext>
                </a:extLst>
              </a:tr>
              <a:tr h="879182">
                <a:tc>
                  <a:txBody>
                    <a:bodyPr/>
                    <a:lstStyle/>
                    <a:p>
                      <a:pPr algn="l" fontAlgn="ctr"/>
                      <a:r>
                        <a:rPr lang="it-IT" sz="2400" u="sng" strike="noStrike">
                          <a:effectLst/>
                          <a:hlinkClick r:id="rId6"/>
                        </a:rPr>
                        <a:t>L'Intelligenza Artificiale nella Didattica: Strumenti, Applicazioni e Riflessioni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146772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108099128"/>
                  </a:ext>
                </a:extLst>
              </a:tr>
              <a:tr h="879182">
                <a:tc>
                  <a:txBody>
                    <a:bodyPr/>
                    <a:lstStyle/>
                    <a:p>
                      <a:pPr algn="l" fontAlgn="ctr"/>
                      <a:r>
                        <a:rPr lang="it-IT" sz="2400" u="sng" strike="noStrike">
                          <a:effectLst/>
                          <a:hlinkClick r:id="rId7"/>
                        </a:rPr>
                        <a:t>L'intelligenza artificiale per la comunicazione e l'apprendimento_1 scuola infanzia primaria #27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131022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947056330"/>
                  </a:ext>
                </a:extLst>
              </a:tr>
              <a:tr h="483550">
                <a:tc>
                  <a:txBody>
                    <a:bodyPr/>
                    <a:lstStyle/>
                    <a:p>
                      <a:pPr algn="l" fontAlgn="ctr"/>
                      <a:r>
                        <a:rPr lang="it-IT" sz="2400" u="sng" strike="noStrike">
                          <a:effectLst/>
                          <a:hlinkClick r:id="rId8"/>
                        </a:rPr>
                        <a:t>Lucy, intelligenza artificiale (IC G. Lucio)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159090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281114087"/>
                  </a:ext>
                </a:extLst>
              </a:tr>
              <a:tr h="483550">
                <a:tc>
                  <a:txBody>
                    <a:bodyPr/>
                    <a:lstStyle/>
                    <a:p>
                      <a:pPr algn="l" fontAlgn="ctr"/>
                      <a:r>
                        <a:rPr lang="it-IT" sz="2400" u="sng" strike="noStrike">
                          <a:effectLst/>
                          <a:hlinkClick r:id="rId9"/>
                        </a:rPr>
                        <a:t>Lucy, intelligenza artificiale (IC.Lucilio)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172543</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770091618"/>
                  </a:ext>
                </a:extLst>
              </a:tr>
              <a:tr h="483550">
                <a:tc>
                  <a:txBody>
                    <a:bodyPr/>
                    <a:lstStyle/>
                    <a:p>
                      <a:pPr algn="l" fontAlgn="ctr"/>
                      <a:r>
                        <a:rPr lang="it-IT" sz="2400" u="sng" strike="noStrike">
                          <a:effectLst/>
                          <a:hlinkClick r:id="rId10"/>
                        </a:rPr>
                        <a:t>Macchine... Intelligenti?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146781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216159327"/>
                  </a:ext>
                </a:extLst>
              </a:tr>
              <a:tr h="483550">
                <a:tc>
                  <a:txBody>
                    <a:bodyPr/>
                    <a:lstStyle/>
                    <a:p>
                      <a:pPr algn="l" fontAlgn="ctr"/>
                      <a:r>
                        <a:rPr lang="it-IT" sz="2400" u="sng" strike="noStrike">
                          <a:effectLst/>
                          <a:hlinkClick r:id="rId11"/>
                        </a:rPr>
                        <a:t>MOOC  L'intelligenza artificiale nella didattica (ET)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136066</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897689474"/>
                  </a:ext>
                </a:extLst>
              </a:tr>
            </a:tbl>
          </a:graphicData>
        </a:graphic>
      </p:graphicFrame>
    </p:spTree>
    <p:extLst>
      <p:ext uri="{BB962C8B-B14F-4D97-AF65-F5344CB8AC3E}">
        <p14:creationId xmlns:p14="http://schemas.microsoft.com/office/powerpoint/2010/main" val="988104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7BAC6E23-6567-E81B-3BFB-403D9875940C}"/>
              </a:ext>
            </a:extLst>
          </p:cNvPr>
          <p:cNvGraphicFramePr>
            <a:graphicFrameLocks noGrp="1"/>
          </p:cNvGraphicFramePr>
          <p:nvPr>
            <p:extLst>
              <p:ext uri="{D42A27DB-BD31-4B8C-83A1-F6EECF244321}">
                <p14:modId xmlns:p14="http://schemas.microsoft.com/office/powerpoint/2010/main" val="3920176500"/>
              </p:ext>
            </p:extLst>
          </p:nvPr>
        </p:nvGraphicFramePr>
        <p:xfrm>
          <a:off x="627495" y="455468"/>
          <a:ext cx="10788650" cy="5834496"/>
        </p:xfrm>
        <a:graphic>
          <a:graphicData uri="http://schemas.openxmlformats.org/drawingml/2006/table">
            <a:tbl>
              <a:tblPr>
                <a:tableStyleId>{5C22544A-7EE6-4342-B048-85BDC9FD1C3A}</a:tableStyleId>
              </a:tblPr>
              <a:tblGrid>
                <a:gridCol w="9503650">
                  <a:extLst>
                    <a:ext uri="{9D8B030D-6E8A-4147-A177-3AD203B41FA5}">
                      <a16:colId xmlns:a16="http://schemas.microsoft.com/office/drawing/2014/main" val="3371696006"/>
                    </a:ext>
                  </a:extLst>
                </a:gridCol>
                <a:gridCol w="1285000">
                  <a:extLst>
                    <a:ext uri="{9D8B030D-6E8A-4147-A177-3AD203B41FA5}">
                      <a16:colId xmlns:a16="http://schemas.microsoft.com/office/drawing/2014/main" val="1163080214"/>
                    </a:ext>
                  </a:extLst>
                </a:gridCol>
              </a:tblGrid>
              <a:tr h="509361">
                <a:tc>
                  <a:txBody>
                    <a:bodyPr/>
                    <a:lstStyle/>
                    <a:p>
                      <a:pPr algn="l" fontAlgn="ctr"/>
                      <a:r>
                        <a:rPr lang="it-IT" sz="2400" u="sng" strike="noStrike">
                          <a:effectLst/>
                          <a:hlinkClick r:id="rId2"/>
                        </a:rPr>
                        <a:t>PNRRt3 Progettare e costruire Chatbot didattici #A2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146568</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45024944"/>
                  </a:ext>
                </a:extLst>
              </a:tr>
              <a:tr h="509361">
                <a:tc>
                  <a:txBody>
                    <a:bodyPr/>
                    <a:lstStyle/>
                    <a:p>
                      <a:pPr algn="l" fontAlgn="ctr"/>
                      <a:r>
                        <a:rPr lang="it-IT" sz="2400" u="sng" strike="noStrike">
                          <a:effectLst/>
                          <a:hlinkClick r:id="rId3"/>
                        </a:rPr>
                        <a:t>Potenziare la didattica con l’intelligenza artificiale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166001</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919869160"/>
                  </a:ext>
                </a:extLst>
              </a:tr>
              <a:tr h="926110">
                <a:tc>
                  <a:txBody>
                    <a:bodyPr/>
                    <a:lstStyle/>
                    <a:p>
                      <a:pPr algn="l" fontAlgn="ctr"/>
                      <a:r>
                        <a:rPr lang="it-IT" sz="2400" u="sng" strike="noStrike">
                          <a:effectLst/>
                          <a:hlinkClick r:id="rId4"/>
                        </a:rPr>
                        <a:t>Produrre e narrare contenuti didattici digitali al tempo dell’intelligenza artificiale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142452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287757863"/>
                  </a:ext>
                </a:extLst>
              </a:tr>
              <a:tr h="926110">
                <a:tc>
                  <a:txBody>
                    <a:bodyPr/>
                    <a:lstStyle/>
                    <a:p>
                      <a:pPr algn="l" fontAlgn="ctr"/>
                      <a:r>
                        <a:rPr lang="it-IT" sz="2400" u="sng" strike="noStrike">
                          <a:effectLst/>
                          <a:hlinkClick r:id="rId5"/>
                        </a:rPr>
                        <a:t>Progettare graficamente, comunicare e pubblicare usando l'Intelligenza Artificiale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138014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296539670"/>
                  </a:ext>
                </a:extLst>
              </a:tr>
              <a:tr h="509361">
                <a:tc>
                  <a:txBody>
                    <a:bodyPr/>
                    <a:lstStyle/>
                    <a:p>
                      <a:pPr algn="l" fontAlgn="ctr"/>
                      <a:r>
                        <a:rPr lang="it-IT" sz="2400" u="sng" strike="noStrike">
                          <a:effectLst/>
                          <a:hlinkClick r:id="rId6"/>
                        </a:rPr>
                        <a:t>Scoprire e Usare l'Intelligenza Artificiale TD30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142119</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811484352"/>
                  </a:ext>
                </a:extLst>
              </a:tr>
              <a:tr h="509361">
                <a:tc>
                  <a:txBody>
                    <a:bodyPr/>
                    <a:lstStyle/>
                    <a:p>
                      <a:pPr algn="l" fontAlgn="ctr"/>
                      <a:r>
                        <a:rPr lang="it-IT" sz="2400" u="sng" strike="noStrike">
                          <a:effectLst/>
                          <a:hlinkClick r:id="rId7"/>
                        </a:rPr>
                        <a:t>Scuola 4.0  L'intelligenza artificiale nella didattica (ET)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142570</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973716608"/>
                  </a:ext>
                </a:extLst>
              </a:tr>
              <a:tr h="509361">
                <a:tc>
                  <a:txBody>
                    <a:bodyPr/>
                    <a:lstStyle/>
                    <a:p>
                      <a:pPr algn="l" fontAlgn="ctr"/>
                      <a:r>
                        <a:rPr lang="it-IT" sz="2400" u="sng" strike="noStrike">
                          <a:effectLst/>
                          <a:hlinkClick r:id="rId8"/>
                        </a:rPr>
                        <a:t>Sfruttare l'Intelligenza Artificiale in chiave creativa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142807</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71543618"/>
                  </a:ext>
                </a:extLst>
              </a:tr>
              <a:tr h="509361">
                <a:tc>
                  <a:txBody>
                    <a:bodyPr/>
                    <a:lstStyle/>
                    <a:p>
                      <a:pPr algn="l" fontAlgn="ctr"/>
                      <a:r>
                        <a:rPr lang="it-IT" sz="2400" u="sng" strike="noStrike">
                          <a:effectLst/>
                          <a:hlinkClick r:id="rId9"/>
                        </a:rPr>
                        <a:t>Strumenti di Intelligenza Artificiale per la Scuola 2Ed. TD38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146094</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087981677"/>
                  </a:ext>
                </a:extLst>
              </a:tr>
              <a:tr h="926110">
                <a:tc>
                  <a:txBody>
                    <a:bodyPr/>
                    <a:lstStyle/>
                    <a:p>
                      <a:pPr algn="l" fontAlgn="ctr"/>
                      <a:r>
                        <a:rPr lang="it-IT" sz="2400" u="sng" strike="noStrike">
                          <a:effectLst/>
                          <a:hlinkClick r:id="rId10"/>
                        </a:rPr>
                        <a:t>Studenti protagonisti: piattaforme free con l'Intelligenza Artificiale per la narrazione, la documentazione e le escape-room </a:t>
                      </a:r>
                      <a:endParaRPr lang="it-IT" sz="2400" b="0" i="0" u="sng" strike="noStrike">
                        <a:solidFill>
                          <a:srgbClr val="0563C1"/>
                        </a:solidFill>
                        <a:effectLst/>
                        <a:latin typeface="Calibri" panose="020F0502020204030204" pitchFamily="34" charset="0"/>
                      </a:endParaRPr>
                    </a:p>
                  </a:txBody>
                  <a:tcPr marL="171450" marR="9525" marT="9525" marB="0" anchor="ctr"/>
                </a:tc>
                <a:tc>
                  <a:txBody>
                    <a:bodyPr/>
                    <a:lstStyle/>
                    <a:p>
                      <a:pPr algn="r" fontAlgn="ctr"/>
                      <a:r>
                        <a:rPr lang="it-IT" sz="2400" u="none" strike="noStrike">
                          <a:effectLst/>
                        </a:rPr>
                        <a:t>144142</a:t>
                      </a:r>
                      <a:endParaRPr lang="it-IT" sz="2400" b="0" i="0" u="none" strike="noStrike">
                        <a:solidFill>
                          <a:srgbClr val="6C757D"/>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608456237"/>
                  </a:ext>
                </a:extLst>
              </a:tr>
            </a:tbl>
          </a:graphicData>
        </a:graphic>
      </p:graphicFrame>
    </p:spTree>
    <p:extLst>
      <p:ext uri="{BB962C8B-B14F-4D97-AF65-F5344CB8AC3E}">
        <p14:creationId xmlns:p14="http://schemas.microsoft.com/office/powerpoint/2010/main" val="2922144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78F85-4833-758F-87DE-EBF502823AD6}"/>
              </a:ext>
            </a:extLst>
          </p:cNvPr>
          <p:cNvSpPr>
            <a:spLocks noGrp="1"/>
          </p:cNvSpPr>
          <p:nvPr>
            <p:ph type="title"/>
          </p:nvPr>
        </p:nvSpPr>
        <p:spPr>
          <a:xfrm>
            <a:off x="838200" y="365125"/>
            <a:ext cx="10515600" cy="5683983"/>
          </a:xfrm>
        </p:spPr>
        <p:txBody>
          <a:bodyPr>
            <a:normAutofit/>
          </a:bodyPr>
          <a:lstStyle/>
          <a:p>
            <a:pPr algn="ctr"/>
            <a:r>
              <a:rPr lang="it-IT" sz="5400">
                <a:latin typeface="Calibri" panose="020F0502020204030204" pitchFamily="34" charset="0"/>
                <a:ea typeface="Calibri" panose="020F0502020204030204" pitchFamily="34" charset="0"/>
              </a:rPr>
              <a:t>3B.</a:t>
            </a:r>
            <a:br>
              <a:rPr lang="it-IT" sz="5400">
                <a:latin typeface="Calibri" panose="020F0502020204030204" pitchFamily="34" charset="0"/>
                <a:ea typeface="Calibri" panose="020F0502020204030204" pitchFamily="34" charset="0"/>
              </a:rPr>
            </a:br>
            <a:r>
              <a:rPr lang="it-IT" sz="5400">
                <a:effectLst/>
                <a:latin typeface="Calibri" panose="020F0502020204030204" pitchFamily="34" charset="0"/>
                <a:ea typeface="Calibri" panose="020F0502020204030204" pitchFamily="34" charset="0"/>
              </a:rPr>
              <a:t/>
            </a:r>
            <a:br>
              <a:rPr lang="it-IT" sz="5400">
                <a:effectLst/>
                <a:latin typeface="Calibri" panose="020F0502020204030204" pitchFamily="34" charset="0"/>
                <a:ea typeface="Calibri" panose="020F0502020204030204" pitchFamily="34" charset="0"/>
              </a:rPr>
            </a:br>
            <a:r>
              <a:rPr lang="it-IT" sz="4800">
                <a:solidFill>
                  <a:srgbClr val="222222"/>
                </a:solidFill>
                <a:effectLst/>
                <a:latin typeface="Calibri" panose="020F0502020204030204" pitchFamily="34" charset="0"/>
                <a:ea typeface="Calibri" panose="020F0502020204030204" pitchFamily="34" charset="0"/>
              </a:rPr>
              <a:t>Il digitale per la riflessione sulla lingua</a:t>
            </a:r>
            <a:br>
              <a:rPr lang="it-IT" sz="4800">
                <a:solidFill>
                  <a:srgbClr val="222222"/>
                </a:solidFill>
                <a:effectLst/>
                <a:latin typeface="Calibri" panose="020F0502020204030204" pitchFamily="34" charset="0"/>
                <a:ea typeface="Calibri" panose="020F0502020204030204" pitchFamily="34" charset="0"/>
              </a:rPr>
            </a:br>
            <a:r>
              <a:rPr lang="it-IT" sz="4800">
                <a:solidFill>
                  <a:srgbClr val="222222"/>
                </a:solidFill>
                <a:effectLst/>
                <a:latin typeface="Calibri" panose="020F0502020204030204" pitchFamily="34" charset="0"/>
                <a:ea typeface="Calibri" panose="020F0502020204030204" pitchFamily="34" charset="0"/>
              </a:rPr>
              <a:t>nell’editoria scolastica</a:t>
            </a:r>
            <a:endParaRPr lang="it-IT" sz="4800"/>
          </a:p>
        </p:txBody>
      </p:sp>
    </p:spTree>
    <p:extLst>
      <p:ext uri="{BB962C8B-B14F-4D97-AF65-F5344CB8AC3E}">
        <p14:creationId xmlns:p14="http://schemas.microsoft.com/office/powerpoint/2010/main" val="108102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D3BAC5D6-059F-6461-07D2-D18B71234F09}"/>
              </a:ext>
            </a:extLst>
          </p:cNvPr>
          <p:cNvPicPr>
            <a:picLocks noChangeAspect="1"/>
          </p:cNvPicPr>
          <p:nvPr/>
        </p:nvPicPr>
        <p:blipFill>
          <a:blip r:embed="rId2"/>
          <a:stretch>
            <a:fillRect/>
          </a:stretch>
        </p:blipFill>
        <p:spPr>
          <a:xfrm>
            <a:off x="2649424" y="150534"/>
            <a:ext cx="8706148" cy="6556932"/>
          </a:xfrm>
          <a:prstGeom prst="rect">
            <a:avLst/>
          </a:prstGeom>
        </p:spPr>
      </p:pic>
      <p:pic>
        <p:nvPicPr>
          <p:cNvPr id="14" name="Immagine 13">
            <a:extLst>
              <a:ext uri="{FF2B5EF4-FFF2-40B4-BE49-F238E27FC236}">
                <a16:creationId xmlns:a16="http://schemas.microsoft.com/office/drawing/2014/main" id="{DFF2C775-D99B-C6C5-38F9-ED99588223ED}"/>
              </a:ext>
            </a:extLst>
          </p:cNvPr>
          <p:cNvPicPr>
            <a:picLocks noChangeAspect="1"/>
          </p:cNvPicPr>
          <p:nvPr/>
        </p:nvPicPr>
        <p:blipFill>
          <a:blip r:embed="rId3"/>
          <a:stretch>
            <a:fillRect/>
          </a:stretch>
        </p:blipFill>
        <p:spPr>
          <a:xfrm>
            <a:off x="564267" y="2741868"/>
            <a:ext cx="6115050" cy="2231167"/>
          </a:xfrm>
          <a:prstGeom prst="rect">
            <a:avLst/>
          </a:prstGeom>
        </p:spPr>
      </p:pic>
      <p:pic>
        <p:nvPicPr>
          <p:cNvPr id="1025" name="Immagine 1">
            <a:extLst>
              <a:ext uri="{FF2B5EF4-FFF2-40B4-BE49-F238E27FC236}">
                <a16:creationId xmlns:a16="http://schemas.microsoft.com/office/drawing/2014/main" id="{960CB8C4-D416-F1F1-98AB-EB4C3D3B9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1505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44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685F5DE-06FB-454A-ABA1-F8A792CD3C3A}"/>
              </a:ext>
            </a:extLst>
          </p:cNvPr>
          <p:cNvPicPr>
            <a:picLocks noChangeAspect="1"/>
          </p:cNvPicPr>
          <p:nvPr/>
        </p:nvPicPr>
        <p:blipFill>
          <a:blip r:embed="rId2"/>
          <a:stretch>
            <a:fillRect/>
          </a:stretch>
        </p:blipFill>
        <p:spPr>
          <a:xfrm>
            <a:off x="0" y="768011"/>
            <a:ext cx="12192000" cy="5321977"/>
          </a:xfrm>
          <a:prstGeom prst="rect">
            <a:avLst/>
          </a:prstGeom>
        </p:spPr>
      </p:pic>
    </p:spTree>
    <p:extLst>
      <p:ext uri="{BB962C8B-B14F-4D97-AF65-F5344CB8AC3E}">
        <p14:creationId xmlns:p14="http://schemas.microsoft.com/office/powerpoint/2010/main" val="3050275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DB9584B-E8BC-E722-77DD-4B2086B41100}"/>
              </a:ext>
            </a:extLst>
          </p:cNvPr>
          <p:cNvPicPr>
            <a:picLocks noChangeAspect="1"/>
          </p:cNvPicPr>
          <p:nvPr/>
        </p:nvPicPr>
        <p:blipFill>
          <a:blip r:embed="rId2"/>
          <a:stretch>
            <a:fillRect/>
          </a:stretch>
        </p:blipFill>
        <p:spPr>
          <a:xfrm>
            <a:off x="0" y="310414"/>
            <a:ext cx="12192000" cy="6237171"/>
          </a:xfrm>
          <a:prstGeom prst="rect">
            <a:avLst/>
          </a:prstGeom>
        </p:spPr>
      </p:pic>
    </p:spTree>
    <p:extLst>
      <p:ext uri="{BB962C8B-B14F-4D97-AF65-F5344CB8AC3E}">
        <p14:creationId xmlns:p14="http://schemas.microsoft.com/office/powerpoint/2010/main" val="2663024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8FAB7F2-9C44-3984-FC73-79A1B1C30D2C}"/>
              </a:ext>
            </a:extLst>
          </p:cNvPr>
          <p:cNvPicPr>
            <a:picLocks noChangeAspect="1"/>
          </p:cNvPicPr>
          <p:nvPr/>
        </p:nvPicPr>
        <p:blipFill>
          <a:blip r:embed="rId2"/>
          <a:stretch>
            <a:fillRect/>
          </a:stretch>
        </p:blipFill>
        <p:spPr>
          <a:xfrm>
            <a:off x="0" y="552392"/>
            <a:ext cx="12192000" cy="5753216"/>
          </a:xfrm>
          <a:prstGeom prst="rect">
            <a:avLst/>
          </a:prstGeom>
        </p:spPr>
      </p:pic>
    </p:spTree>
    <p:extLst>
      <p:ext uri="{BB962C8B-B14F-4D97-AF65-F5344CB8AC3E}">
        <p14:creationId xmlns:p14="http://schemas.microsoft.com/office/powerpoint/2010/main" val="28652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software, Sistema operativo&#10;&#10;Descrizione generata automaticamente">
            <a:extLst>
              <a:ext uri="{FF2B5EF4-FFF2-40B4-BE49-F238E27FC236}">
                <a16:creationId xmlns:a16="http://schemas.microsoft.com/office/drawing/2014/main" id="{845B8427-7B53-02E0-A391-98403623DCC3}"/>
              </a:ext>
            </a:extLst>
          </p:cNvPr>
          <p:cNvPicPr>
            <a:picLocks noChangeAspect="1"/>
          </p:cNvPicPr>
          <p:nvPr/>
        </p:nvPicPr>
        <p:blipFill>
          <a:blip r:embed="rId2"/>
          <a:stretch>
            <a:fillRect/>
          </a:stretch>
        </p:blipFill>
        <p:spPr>
          <a:xfrm>
            <a:off x="1616035" y="0"/>
            <a:ext cx="8959930" cy="6858000"/>
          </a:xfrm>
          <a:prstGeom prst="rect">
            <a:avLst/>
          </a:prstGeom>
        </p:spPr>
      </p:pic>
    </p:spTree>
    <p:extLst>
      <p:ext uri="{BB962C8B-B14F-4D97-AF65-F5344CB8AC3E}">
        <p14:creationId xmlns:p14="http://schemas.microsoft.com/office/powerpoint/2010/main" val="2710476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software, numero&#10;&#10;Descrizione generata automaticamente">
            <a:extLst>
              <a:ext uri="{FF2B5EF4-FFF2-40B4-BE49-F238E27FC236}">
                <a16:creationId xmlns:a16="http://schemas.microsoft.com/office/drawing/2014/main" id="{8F284809-1C85-678A-3EAA-CD8CE7C22415}"/>
              </a:ext>
            </a:extLst>
          </p:cNvPr>
          <p:cNvPicPr>
            <a:picLocks noChangeAspect="1"/>
          </p:cNvPicPr>
          <p:nvPr/>
        </p:nvPicPr>
        <p:blipFill>
          <a:blip r:embed="rId2"/>
          <a:stretch>
            <a:fillRect/>
          </a:stretch>
        </p:blipFill>
        <p:spPr>
          <a:xfrm>
            <a:off x="1064224" y="0"/>
            <a:ext cx="10063551" cy="6858000"/>
          </a:xfrm>
          <a:prstGeom prst="rect">
            <a:avLst/>
          </a:prstGeom>
        </p:spPr>
      </p:pic>
    </p:spTree>
    <p:extLst>
      <p:ext uri="{BB962C8B-B14F-4D97-AF65-F5344CB8AC3E}">
        <p14:creationId xmlns:p14="http://schemas.microsoft.com/office/powerpoint/2010/main" val="1254190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9B1F21B-0D0C-C157-73EA-567F4637F48A}"/>
              </a:ext>
            </a:extLst>
          </p:cNvPr>
          <p:cNvPicPr>
            <a:picLocks noChangeAspect="1"/>
          </p:cNvPicPr>
          <p:nvPr/>
        </p:nvPicPr>
        <p:blipFill>
          <a:blip r:embed="rId2"/>
          <a:stretch>
            <a:fillRect/>
          </a:stretch>
        </p:blipFill>
        <p:spPr>
          <a:xfrm>
            <a:off x="0" y="781401"/>
            <a:ext cx="12192000" cy="5066597"/>
          </a:xfrm>
          <a:prstGeom prst="rect">
            <a:avLst/>
          </a:prstGeom>
        </p:spPr>
      </p:pic>
    </p:spTree>
    <p:extLst>
      <p:ext uri="{BB962C8B-B14F-4D97-AF65-F5344CB8AC3E}">
        <p14:creationId xmlns:p14="http://schemas.microsoft.com/office/powerpoint/2010/main" val="3003698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diagramma, Software multimediale&#10;&#10;Descrizione generata automaticamente">
            <a:extLst>
              <a:ext uri="{FF2B5EF4-FFF2-40B4-BE49-F238E27FC236}">
                <a16:creationId xmlns:a16="http://schemas.microsoft.com/office/drawing/2014/main" id="{BABA70A7-7A00-F7ED-ADB1-D9C4E41980FC}"/>
              </a:ext>
            </a:extLst>
          </p:cNvPr>
          <p:cNvPicPr>
            <a:picLocks noChangeAspect="1"/>
          </p:cNvPicPr>
          <p:nvPr/>
        </p:nvPicPr>
        <p:blipFill>
          <a:blip r:embed="rId2"/>
          <a:stretch>
            <a:fillRect/>
          </a:stretch>
        </p:blipFill>
        <p:spPr>
          <a:xfrm>
            <a:off x="279614" y="0"/>
            <a:ext cx="11632771" cy="6858000"/>
          </a:xfrm>
          <a:prstGeom prst="rect">
            <a:avLst/>
          </a:prstGeom>
        </p:spPr>
      </p:pic>
    </p:spTree>
    <p:extLst>
      <p:ext uri="{BB962C8B-B14F-4D97-AF65-F5344CB8AC3E}">
        <p14:creationId xmlns:p14="http://schemas.microsoft.com/office/powerpoint/2010/main" val="1534310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Carattere, Pagina Web&#10;&#10;Descrizione generata automaticamente">
            <a:extLst>
              <a:ext uri="{FF2B5EF4-FFF2-40B4-BE49-F238E27FC236}">
                <a16:creationId xmlns:a16="http://schemas.microsoft.com/office/drawing/2014/main" id="{284E3EFA-B4F2-53BD-5C64-06A8AB297640}"/>
              </a:ext>
            </a:extLst>
          </p:cNvPr>
          <p:cNvPicPr>
            <a:picLocks noChangeAspect="1"/>
          </p:cNvPicPr>
          <p:nvPr/>
        </p:nvPicPr>
        <p:blipFill>
          <a:blip r:embed="rId2"/>
          <a:stretch>
            <a:fillRect/>
          </a:stretch>
        </p:blipFill>
        <p:spPr>
          <a:xfrm>
            <a:off x="74006" y="0"/>
            <a:ext cx="12043988" cy="6858000"/>
          </a:xfrm>
          <a:prstGeom prst="rect">
            <a:avLst/>
          </a:prstGeom>
        </p:spPr>
      </p:pic>
    </p:spTree>
    <p:extLst>
      <p:ext uri="{BB962C8B-B14F-4D97-AF65-F5344CB8AC3E}">
        <p14:creationId xmlns:p14="http://schemas.microsoft.com/office/powerpoint/2010/main" val="1307262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elettronica, schermata, software&#10;&#10;Descrizione generata automaticamente">
            <a:extLst>
              <a:ext uri="{FF2B5EF4-FFF2-40B4-BE49-F238E27FC236}">
                <a16:creationId xmlns:a16="http://schemas.microsoft.com/office/drawing/2014/main" id="{C42B28B8-A109-DDC1-6E4C-30C156EF8473}"/>
              </a:ext>
            </a:extLst>
          </p:cNvPr>
          <p:cNvPicPr>
            <a:picLocks noChangeAspect="1"/>
          </p:cNvPicPr>
          <p:nvPr/>
        </p:nvPicPr>
        <p:blipFill>
          <a:blip r:embed="rId2"/>
          <a:stretch>
            <a:fillRect/>
          </a:stretch>
        </p:blipFill>
        <p:spPr>
          <a:xfrm>
            <a:off x="1308734" y="0"/>
            <a:ext cx="9261443" cy="6985000"/>
          </a:xfrm>
          <a:prstGeom prst="rect">
            <a:avLst/>
          </a:prstGeom>
        </p:spPr>
      </p:pic>
    </p:spTree>
    <p:extLst>
      <p:ext uri="{BB962C8B-B14F-4D97-AF65-F5344CB8AC3E}">
        <p14:creationId xmlns:p14="http://schemas.microsoft.com/office/powerpoint/2010/main" val="1205200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Carattere, Marchio&#10;&#10;Descrizione generata automaticamente">
            <a:extLst>
              <a:ext uri="{FF2B5EF4-FFF2-40B4-BE49-F238E27FC236}">
                <a16:creationId xmlns:a16="http://schemas.microsoft.com/office/drawing/2014/main" id="{F1C50DC2-A2AF-46A1-73D4-4FF8F84D8B85}"/>
              </a:ext>
            </a:extLst>
          </p:cNvPr>
          <p:cNvPicPr>
            <a:picLocks noChangeAspect="1"/>
          </p:cNvPicPr>
          <p:nvPr/>
        </p:nvPicPr>
        <p:blipFill>
          <a:blip r:embed="rId2"/>
          <a:stretch>
            <a:fillRect/>
          </a:stretch>
        </p:blipFill>
        <p:spPr>
          <a:xfrm>
            <a:off x="381635" y="0"/>
            <a:ext cx="11086448" cy="6858000"/>
          </a:xfrm>
          <a:prstGeom prst="rect">
            <a:avLst/>
          </a:prstGeom>
        </p:spPr>
      </p:pic>
    </p:spTree>
    <p:extLst>
      <p:ext uri="{BB962C8B-B14F-4D97-AF65-F5344CB8AC3E}">
        <p14:creationId xmlns:p14="http://schemas.microsoft.com/office/powerpoint/2010/main" val="332677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4DDD7C-FBF8-9855-714A-9A4545CCE620}"/>
              </a:ext>
            </a:extLst>
          </p:cNvPr>
          <p:cNvPicPr>
            <a:picLocks noChangeAspect="1"/>
          </p:cNvPicPr>
          <p:nvPr/>
        </p:nvPicPr>
        <p:blipFill>
          <a:blip r:embed="rId2"/>
          <a:stretch>
            <a:fillRect/>
          </a:stretch>
        </p:blipFill>
        <p:spPr>
          <a:xfrm>
            <a:off x="610455" y="0"/>
            <a:ext cx="10971090" cy="6858000"/>
          </a:xfrm>
          <a:prstGeom prst="rect">
            <a:avLst/>
          </a:prstGeom>
        </p:spPr>
      </p:pic>
    </p:spTree>
    <p:extLst>
      <p:ext uri="{BB962C8B-B14F-4D97-AF65-F5344CB8AC3E}">
        <p14:creationId xmlns:p14="http://schemas.microsoft.com/office/powerpoint/2010/main" val="1583401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software, Sito Web&#10;&#10;Descrizione generata automaticamente">
            <a:extLst>
              <a:ext uri="{FF2B5EF4-FFF2-40B4-BE49-F238E27FC236}">
                <a16:creationId xmlns:a16="http://schemas.microsoft.com/office/drawing/2014/main" id="{F0BC65CB-C807-C844-CF1F-AC550A98F7E0}"/>
              </a:ext>
            </a:extLst>
          </p:cNvPr>
          <p:cNvPicPr>
            <a:picLocks noChangeAspect="1"/>
          </p:cNvPicPr>
          <p:nvPr/>
        </p:nvPicPr>
        <p:blipFill>
          <a:blip r:embed="rId2"/>
          <a:stretch>
            <a:fillRect/>
          </a:stretch>
        </p:blipFill>
        <p:spPr>
          <a:xfrm>
            <a:off x="534034" y="0"/>
            <a:ext cx="11082731" cy="6858000"/>
          </a:xfrm>
          <a:prstGeom prst="rect">
            <a:avLst/>
          </a:prstGeom>
        </p:spPr>
      </p:pic>
    </p:spTree>
    <p:extLst>
      <p:ext uri="{BB962C8B-B14F-4D97-AF65-F5344CB8AC3E}">
        <p14:creationId xmlns:p14="http://schemas.microsoft.com/office/powerpoint/2010/main" val="1744438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descr="Immagine che contiene testo, schermata, Sito Web, Pagina Web&#10;&#10;Descrizione generata automaticamente">
            <a:extLst>
              <a:ext uri="{FF2B5EF4-FFF2-40B4-BE49-F238E27FC236}">
                <a16:creationId xmlns:a16="http://schemas.microsoft.com/office/drawing/2014/main" id="{B7C23DA1-F889-A82C-9AD2-46C47F968343}"/>
              </a:ext>
            </a:extLst>
          </p:cNvPr>
          <p:cNvPicPr>
            <a:picLocks noChangeAspect="1"/>
          </p:cNvPicPr>
          <p:nvPr/>
        </p:nvPicPr>
        <p:blipFill>
          <a:blip r:embed="rId2"/>
          <a:stretch>
            <a:fillRect/>
          </a:stretch>
        </p:blipFill>
        <p:spPr>
          <a:xfrm>
            <a:off x="876935" y="0"/>
            <a:ext cx="9933484" cy="6858000"/>
          </a:xfrm>
          <a:prstGeom prst="rect">
            <a:avLst/>
          </a:prstGeom>
        </p:spPr>
      </p:pic>
    </p:spTree>
    <p:extLst>
      <p:ext uri="{BB962C8B-B14F-4D97-AF65-F5344CB8AC3E}">
        <p14:creationId xmlns:p14="http://schemas.microsoft.com/office/powerpoint/2010/main" val="2817375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Pagina Web, software&#10;&#10;Descrizione generata automaticamente">
            <a:extLst>
              <a:ext uri="{FF2B5EF4-FFF2-40B4-BE49-F238E27FC236}">
                <a16:creationId xmlns:a16="http://schemas.microsoft.com/office/drawing/2014/main" id="{D6108F9F-1674-96B8-8797-2DF42FFEBABB}"/>
              </a:ext>
            </a:extLst>
          </p:cNvPr>
          <p:cNvPicPr>
            <a:picLocks noChangeAspect="1"/>
          </p:cNvPicPr>
          <p:nvPr/>
        </p:nvPicPr>
        <p:blipFill>
          <a:blip r:embed="rId2"/>
          <a:stretch>
            <a:fillRect/>
          </a:stretch>
        </p:blipFill>
        <p:spPr>
          <a:xfrm>
            <a:off x="1219835" y="0"/>
            <a:ext cx="9305562" cy="6858000"/>
          </a:xfrm>
          <a:prstGeom prst="rect">
            <a:avLst/>
          </a:prstGeom>
        </p:spPr>
      </p:pic>
    </p:spTree>
    <p:extLst>
      <p:ext uri="{BB962C8B-B14F-4D97-AF65-F5344CB8AC3E}">
        <p14:creationId xmlns:p14="http://schemas.microsoft.com/office/powerpoint/2010/main" val="4092290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diagramma, Pagina Web&#10;&#10;Descrizione generata automaticamente">
            <a:extLst>
              <a:ext uri="{FF2B5EF4-FFF2-40B4-BE49-F238E27FC236}">
                <a16:creationId xmlns:a16="http://schemas.microsoft.com/office/drawing/2014/main" id="{A3751313-732A-580E-C080-5C77926C0D3F}"/>
              </a:ext>
            </a:extLst>
          </p:cNvPr>
          <p:cNvPicPr>
            <a:picLocks noChangeAspect="1"/>
          </p:cNvPicPr>
          <p:nvPr/>
        </p:nvPicPr>
        <p:blipFill>
          <a:blip r:embed="rId2"/>
          <a:stretch>
            <a:fillRect/>
          </a:stretch>
        </p:blipFill>
        <p:spPr>
          <a:xfrm>
            <a:off x="1181735" y="0"/>
            <a:ext cx="9874126" cy="6858000"/>
          </a:xfrm>
          <a:prstGeom prst="rect">
            <a:avLst/>
          </a:prstGeom>
        </p:spPr>
      </p:pic>
    </p:spTree>
    <p:extLst>
      <p:ext uri="{BB962C8B-B14F-4D97-AF65-F5344CB8AC3E}">
        <p14:creationId xmlns:p14="http://schemas.microsoft.com/office/powerpoint/2010/main" val="3152224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elettronica, schermata, Carattere&#10;&#10;Descrizione generata automaticamente">
            <a:extLst>
              <a:ext uri="{FF2B5EF4-FFF2-40B4-BE49-F238E27FC236}">
                <a16:creationId xmlns:a16="http://schemas.microsoft.com/office/drawing/2014/main" id="{B30E2B13-2A2D-06C8-5438-B6C924C1E56C}"/>
              </a:ext>
            </a:extLst>
          </p:cNvPr>
          <p:cNvPicPr>
            <a:picLocks noChangeAspect="1"/>
          </p:cNvPicPr>
          <p:nvPr/>
        </p:nvPicPr>
        <p:blipFill>
          <a:blip r:embed="rId2"/>
          <a:stretch>
            <a:fillRect/>
          </a:stretch>
        </p:blipFill>
        <p:spPr>
          <a:xfrm>
            <a:off x="1042034" y="0"/>
            <a:ext cx="9924535" cy="6858000"/>
          </a:xfrm>
          <a:prstGeom prst="rect">
            <a:avLst/>
          </a:prstGeom>
        </p:spPr>
      </p:pic>
    </p:spTree>
    <p:extLst>
      <p:ext uri="{BB962C8B-B14F-4D97-AF65-F5344CB8AC3E}">
        <p14:creationId xmlns:p14="http://schemas.microsoft.com/office/powerpoint/2010/main" val="2018692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Viso umano, schermata, vestiti&#10;&#10;Descrizione generata automaticamente">
            <a:extLst>
              <a:ext uri="{FF2B5EF4-FFF2-40B4-BE49-F238E27FC236}">
                <a16:creationId xmlns:a16="http://schemas.microsoft.com/office/drawing/2014/main" id="{256AC7F7-8126-679F-246B-EB5D95B6BE02}"/>
              </a:ext>
            </a:extLst>
          </p:cNvPr>
          <p:cNvPicPr>
            <a:picLocks noChangeAspect="1"/>
          </p:cNvPicPr>
          <p:nvPr/>
        </p:nvPicPr>
        <p:blipFill>
          <a:blip r:embed="rId2"/>
          <a:stretch>
            <a:fillRect/>
          </a:stretch>
        </p:blipFill>
        <p:spPr>
          <a:xfrm>
            <a:off x="330834" y="0"/>
            <a:ext cx="11811545" cy="6858000"/>
          </a:xfrm>
          <a:prstGeom prst="rect">
            <a:avLst/>
          </a:prstGeom>
        </p:spPr>
      </p:pic>
    </p:spTree>
    <p:extLst>
      <p:ext uri="{BB962C8B-B14F-4D97-AF65-F5344CB8AC3E}">
        <p14:creationId xmlns:p14="http://schemas.microsoft.com/office/powerpoint/2010/main" val="720979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Pagina Web, Sito Web&#10;&#10;Descrizione generata automaticamente">
            <a:extLst>
              <a:ext uri="{FF2B5EF4-FFF2-40B4-BE49-F238E27FC236}">
                <a16:creationId xmlns:a16="http://schemas.microsoft.com/office/drawing/2014/main" id="{4D119D10-664B-5FDB-3FB3-A5BFBCD1C5CD}"/>
              </a:ext>
            </a:extLst>
          </p:cNvPr>
          <p:cNvPicPr>
            <a:picLocks noChangeAspect="1"/>
          </p:cNvPicPr>
          <p:nvPr/>
        </p:nvPicPr>
        <p:blipFill>
          <a:blip r:embed="rId2"/>
          <a:stretch>
            <a:fillRect/>
          </a:stretch>
        </p:blipFill>
        <p:spPr>
          <a:xfrm>
            <a:off x="1458887" y="0"/>
            <a:ext cx="9274225" cy="6858000"/>
          </a:xfrm>
          <a:prstGeom prst="rect">
            <a:avLst/>
          </a:prstGeom>
        </p:spPr>
      </p:pic>
    </p:spTree>
    <p:extLst>
      <p:ext uri="{BB962C8B-B14F-4D97-AF65-F5344CB8AC3E}">
        <p14:creationId xmlns:p14="http://schemas.microsoft.com/office/powerpoint/2010/main" val="3617519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Pagina Web, Sito Web&#10;&#10;Descrizione generata automaticamente">
            <a:extLst>
              <a:ext uri="{FF2B5EF4-FFF2-40B4-BE49-F238E27FC236}">
                <a16:creationId xmlns:a16="http://schemas.microsoft.com/office/drawing/2014/main" id="{EE0028B8-1C9A-B9B2-B34A-7BF40CE0DA9E}"/>
              </a:ext>
            </a:extLst>
          </p:cNvPr>
          <p:cNvPicPr>
            <a:picLocks noChangeAspect="1"/>
          </p:cNvPicPr>
          <p:nvPr/>
        </p:nvPicPr>
        <p:blipFill>
          <a:blip r:embed="rId2"/>
          <a:stretch>
            <a:fillRect/>
          </a:stretch>
        </p:blipFill>
        <p:spPr>
          <a:xfrm>
            <a:off x="394335" y="0"/>
            <a:ext cx="11640966" cy="6858000"/>
          </a:xfrm>
          <a:prstGeom prst="rect">
            <a:avLst/>
          </a:prstGeom>
        </p:spPr>
      </p:pic>
    </p:spTree>
    <p:extLst>
      <p:ext uri="{BB962C8B-B14F-4D97-AF65-F5344CB8AC3E}">
        <p14:creationId xmlns:p14="http://schemas.microsoft.com/office/powerpoint/2010/main" val="3619327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Immagine che contiene testo, schermata, Sito Web, Pagina Web&#10;&#10;Descrizione generata automaticamente">
            <a:extLst>
              <a:ext uri="{FF2B5EF4-FFF2-40B4-BE49-F238E27FC236}">
                <a16:creationId xmlns:a16="http://schemas.microsoft.com/office/drawing/2014/main" id="{19A96A17-953E-332A-728F-5B70C6320673}"/>
              </a:ext>
            </a:extLst>
          </p:cNvPr>
          <p:cNvPicPr>
            <a:picLocks noChangeAspect="1"/>
          </p:cNvPicPr>
          <p:nvPr/>
        </p:nvPicPr>
        <p:blipFill>
          <a:blip r:embed="rId2"/>
          <a:stretch>
            <a:fillRect/>
          </a:stretch>
        </p:blipFill>
        <p:spPr>
          <a:xfrm>
            <a:off x="940435" y="0"/>
            <a:ext cx="10209670" cy="6858000"/>
          </a:xfrm>
          <a:prstGeom prst="rect">
            <a:avLst/>
          </a:prstGeom>
        </p:spPr>
      </p:pic>
    </p:spTree>
    <p:extLst>
      <p:ext uri="{BB962C8B-B14F-4D97-AF65-F5344CB8AC3E}">
        <p14:creationId xmlns:p14="http://schemas.microsoft.com/office/powerpoint/2010/main" val="1303561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Carattere, software&#10;&#10;Descrizione generata automaticamente">
            <a:extLst>
              <a:ext uri="{FF2B5EF4-FFF2-40B4-BE49-F238E27FC236}">
                <a16:creationId xmlns:a16="http://schemas.microsoft.com/office/drawing/2014/main" id="{89E18640-ACE3-45E5-96BD-3490D4A5B337}"/>
              </a:ext>
            </a:extLst>
          </p:cNvPr>
          <p:cNvPicPr>
            <a:picLocks noChangeAspect="1"/>
          </p:cNvPicPr>
          <p:nvPr/>
        </p:nvPicPr>
        <p:blipFill>
          <a:blip r:embed="rId2"/>
          <a:stretch>
            <a:fillRect/>
          </a:stretch>
        </p:blipFill>
        <p:spPr>
          <a:xfrm>
            <a:off x="1232535" y="0"/>
            <a:ext cx="9297708" cy="6858000"/>
          </a:xfrm>
          <a:prstGeom prst="rect">
            <a:avLst/>
          </a:prstGeom>
        </p:spPr>
      </p:pic>
    </p:spTree>
    <p:extLst>
      <p:ext uri="{BB962C8B-B14F-4D97-AF65-F5344CB8AC3E}">
        <p14:creationId xmlns:p14="http://schemas.microsoft.com/office/powerpoint/2010/main" val="159175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05BD45-59D8-E348-3250-F6CB9A95EB18}"/>
              </a:ext>
            </a:extLst>
          </p:cNvPr>
          <p:cNvPicPr>
            <a:picLocks noChangeAspect="1"/>
          </p:cNvPicPr>
          <p:nvPr/>
        </p:nvPicPr>
        <p:blipFill>
          <a:blip r:embed="rId2"/>
          <a:stretch>
            <a:fillRect/>
          </a:stretch>
        </p:blipFill>
        <p:spPr>
          <a:xfrm>
            <a:off x="1268581" y="0"/>
            <a:ext cx="9654838" cy="6858000"/>
          </a:xfrm>
          <a:prstGeom prst="rect">
            <a:avLst/>
          </a:prstGeom>
        </p:spPr>
      </p:pic>
    </p:spTree>
    <p:extLst>
      <p:ext uri="{BB962C8B-B14F-4D97-AF65-F5344CB8AC3E}">
        <p14:creationId xmlns:p14="http://schemas.microsoft.com/office/powerpoint/2010/main" val="23254471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a:hlinkClick r:id="" action="ppaction://ole?verb=0"/>
          </p:cNvPr>
          <p:cNvGraphicFramePr>
            <a:graphicFrameLocks noChangeAspect="1"/>
          </p:cNvGraphicFramePr>
          <p:nvPr>
            <p:extLst>
              <p:ext uri="{D42A27DB-BD31-4B8C-83A1-F6EECF244321}">
                <p14:modId xmlns:p14="http://schemas.microsoft.com/office/powerpoint/2010/main" val="1848232488"/>
              </p:ext>
            </p:extLst>
          </p:nvPr>
        </p:nvGraphicFramePr>
        <p:xfrm>
          <a:off x="92075" y="92075"/>
          <a:ext cx="11455724" cy="6442540"/>
        </p:xfrm>
        <a:graphic>
          <a:graphicData uri="http://schemas.openxmlformats.org/presentationml/2006/ole">
            <mc:AlternateContent xmlns:mc="http://schemas.openxmlformats.org/markup-compatibility/2006">
              <mc:Choice xmlns:v="urn:schemas-microsoft-com:vml" Requires="v">
                <p:oleObj spid="_x0000_s1027" name="Presentazione" r:id="rId3" imgW="6094535" imgH="3427323" progId="PowerPoint.Show.12">
                  <p:embed/>
                </p:oleObj>
              </mc:Choice>
              <mc:Fallback>
                <p:oleObj name="Presentazione" r:id="rId3" imgW="6094535" imgH="3427323" progId="PowerPoint.Show.12">
                  <p:embed/>
                  <p:pic>
                    <p:nvPicPr>
                      <p:cNvPr id="0" name=""/>
                      <p:cNvPicPr/>
                      <p:nvPr/>
                    </p:nvPicPr>
                    <p:blipFill>
                      <a:blip r:embed="rId4"/>
                      <a:stretch>
                        <a:fillRect/>
                      </a:stretch>
                    </p:blipFill>
                    <p:spPr>
                      <a:xfrm>
                        <a:off x="92075" y="92075"/>
                        <a:ext cx="11455724" cy="6442540"/>
                      </a:xfrm>
                      <a:prstGeom prst="rect">
                        <a:avLst/>
                      </a:prstGeom>
                    </p:spPr>
                  </p:pic>
                </p:oleObj>
              </mc:Fallback>
            </mc:AlternateContent>
          </a:graphicData>
        </a:graphic>
      </p:graphicFrame>
    </p:spTree>
    <p:extLst>
      <p:ext uri="{BB962C8B-B14F-4D97-AF65-F5344CB8AC3E}">
        <p14:creationId xmlns:p14="http://schemas.microsoft.com/office/powerpoint/2010/main" val="3675165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A06BF8D8-35F2-2B46-AEC9-A817E691FF9E}"/>
              </a:ext>
            </a:extLst>
          </p:cNvPr>
          <p:cNvSpPr txBox="1"/>
          <p:nvPr/>
        </p:nvSpPr>
        <p:spPr>
          <a:xfrm>
            <a:off x="481013" y="3691064"/>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COME LAVORIAMO</a:t>
            </a:r>
          </a:p>
        </p:txBody>
      </p:sp>
      <p:pic>
        <p:nvPicPr>
          <p:cNvPr id="3" name="Immagine 2" descr="Immagine che contiene testo, parete, interni, persona&#10;&#10;Descrizione generata automaticamente">
            <a:extLst>
              <a:ext uri="{FF2B5EF4-FFF2-40B4-BE49-F238E27FC236}">
                <a16:creationId xmlns:a16="http://schemas.microsoft.com/office/drawing/2014/main" id="{F46C4886-D13A-6B4E-A9A6-080DCBE52D38}"/>
              </a:ext>
            </a:extLst>
          </p:cNvPr>
          <p:cNvPicPr>
            <a:picLocks noChangeAspect="1"/>
          </p:cNvPicPr>
          <p:nvPr/>
        </p:nvPicPr>
        <p:blipFill rotWithShape="1">
          <a:blip r:embed="rId3"/>
          <a:srcRect t="22146" b="3225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useBgFill="1">
        <p:nvSpPr>
          <p:cNvPr id="7" name="CasellaDiTesto 6">
            <a:extLst>
              <a:ext uri="{FF2B5EF4-FFF2-40B4-BE49-F238E27FC236}">
                <a16:creationId xmlns:a16="http://schemas.microsoft.com/office/drawing/2014/main" id="{C696B4A3-5418-E54C-9759-ED9B41839BF8}"/>
              </a:ext>
            </a:extLst>
          </p:cNvPr>
          <p:cNvSpPr txBox="1"/>
          <p:nvPr/>
        </p:nvSpPr>
        <p:spPr>
          <a:xfrm>
            <a:off x="4252892" y="3865133"/>
            <a:ext cx="6310834" cy="2452687"/>
          </a:xfrm>
          <a:prstGeom prst="rect">
            <a:avLst/>
          </a:prstGeom>
        </p:spPr>
        <p:txBody>
          <a:bodyPr vert="horz" lIns="91440" tIns="45720" rIns="91440" bIns="45720" rtlCol="0" anchor="ctr">
            <a:noAutofit/>
          </a:bodyPr>
          <a:lstStyle/>
          <a:p>
            <a:pPr marL="285750" indent="-285750">
              <a:lnSpc>
                <a:spcPct val="120000"/>
              </a:lnSpc>
              <a:spcAft>
                <a:spcPts val="600"/>
              </a:spcAft>
              <a:buFont typeface="Arial" panose="020B0604020202020204" pitchFamily="34" charset="0"/>
              <a:buChar char="•"/>
            </a:pPr>
            <a:r>
              <a:rPr lang="en-US" dirty="0" err="1">
                <a:latin typeface="SofiaPro-Light" pitchFamily="2" charset="0"/>
              </a:rPr>
              <a:t>Orientiamo</a:t>
            </a:r>
            <a:r>
              <a:rPr lang="en-US" dirty="0">
                <a:latin typeface="SofiaPro-Light" pitchFamily="2" charset="0"/>
              </a:rPr>
              <a:t> </a:t>
            </a:r>
            <a:r>
              <a:rPr lang="en-US" dirty="0" err="1">
                <a:latin typeface="SofiaPro-Light" pitchFamily="2" charset="0"/>
              </a:rPr>
              <a:t>i</a:t>
            </a:r>
            <a:r>
              <a:rPr lang="en-US" dirty="0">
                <a:latin typeface="SofiaPro-Light" pitchFamily="2" charset="0"/>
              </a:rPr>
              <a:t> </a:t>
            </a:r>
            <a:r>
              <a:rPr lang="en-US" b="1" dirty="0" err="1">
                <a:latin typeface="Sofia Pro" panose="020B0000000000000000" pitchFamily="34" charset="77"/>
              </a:rPr>
              <a:t>contenuti</a:t>
            </a:r>
            <a:r>
              <a:rPr lang="en-US" b="1" dirty="0">
                <a:latin typeface="Sofia Pro" panose="020B0000000000000000" pitchFamily="34" charset="77"/>
              </a:rPr>
              <a:t> </a:t>
            </a:r>
            <a:r>
              <a:rPr lang="en-US" b="1" dirty="0" err="1">
                <a:latin typeface="Sofia Pro" panose="020B0000000000000000" pitchFamily="34" charset="77"/>
              </a:rPr>
              <a:t>sulla</a:t>
            </a:r>
            <a:r>
              <a:rPr lang="en-US" b="1" dirty="0">
                <a:latin typeface="Sofia Pro" panose="020B0000000000000000" pitchFamily="34" charset="77"/>
              </a:rPr>
              <a:t> base </a:t>
            </a:r>
            <a:r>
              <a:rPr lang="en-US" b="1" dirty="0" err="1">
                <a:latin typeface="Sofia Pro" panose="020B0000000000000000" pitchFamily="34" charset="77"/>
              </a:rPr>
              <a:t>delle</a:t>
            </a:r>
            <a:r>
              <a:rPr lang="en-US" b="1" dirty="0">
                <a:latin typeface="Sofia Pro" panose="020B0000000000000000" pitchFamily="34" charset="77"/>
              </a:rPr>
              <a:t> performance</a:t>
            </a:r>
            <a:r>
              <a:rPr lang="en-US" dirty="0">
                <a:latin typeface="SofiaPro-Light" pitchFamily="2" charset="0"/>
              </a:rPr>
              <a:t> </a:t>
            </a:r>
            <a:r>
              <a:rPr lang="en-US" dirty="0" err="1">
                <a:latin typeface="SofiaPro-Light" pitchFamily="2" charset="0"/>
              </a:rPr>
              <a:t>degli</a:t>
            </a:r>
            <a:r>
              <a:rPr lang="en-US" dirty="0">
                <a:latin typeface="SofiaPro-Light" pitchFamily="2" charset="0"/>
              </a:rPr>
              <a:t> </a:t>
            </a:r>
            <a:r>
              <a:rPr lang="en-US" dirty="0" err="1">
                <a:latin typeface="SofiaPro-Light" pitchFamily="2" charset="0"/>
              </a:rPr>
              <a:t>studenti</a:t>
            </a:r>
            <a:r>
              <a:rPr lang="en-US" dirty="0">
                <a:latin typeface="SofiaPro-Light" pitchFamily="2" charset="0"/>
              </a:rPr>
              <a:t>, </a:t>
            </a:r>
            <a:r>
              <a:rPr lang="en-US" dirty="0" err="1">
                <a:latin typeface="SofiaPro-Light" pitchFamily="2" charset="0"/>
              </a:rPr>
              <a:t>creiamo</a:t>
            </a:r>
            <a:r>
              <a:rPr lang="en-US" dirty="0">
                <a:latin typeface="SofiaPro-Light" pitchFamily="2" charset="0"/>
              </a:rPr>
              <a:t> </a:t>
            </a:r>
            <a:r>
              <a:rPr lang="en-US" dirty="0" err="1">
                <a:latin typeface="SofiaPro-Light" pitchFamily="2" charset="0"/>
              </a:rPr>
              <a:t>indici</a:t>
            </a:r>
            <a:r>
              <a:rPr lang="en-US" dirty="0">
                <a:latin typeface="SofiaPro-Light" pitchFamily="2" charset="0"/>
              </a:rPr>
              <a:t> e benchmark per </a:t>
            </a:r>
            <a:r>
              <a:rPr lang="en-US" dirty="0" err="1">
                <a:latin typeface="SofiaPro-Light" pitchFamily="2" charset="0"/>
              </a:rPr>
              <a:t>i</a:t>
            </a:r>
            <a:r>
              <a:rPr lang="en-US" dirty="0">
                <a:latin typeface="SofiaPro-Light" pitchFamily="2" charset="0"/>
              </a:rPr>
              <a:t> </a:t>
            </a:r>
            <a:r>
              <a:rPr lang="en-US" dirty="0" err="1">
                <a:latin typeface="SofiaPro-Light" pitchFamily="2" charset="0"/>
              </a:rPr>
              <a:t>loro</a:t>
            </a:r>
            <a:r>
              <a:rPr lang="en-US" dirty="0">
                <a:latin typeface="SofiaPro-Light" pitchFamily="2" charset="0"/>
              </a:rPr>
              <a:t> </a:t>
            </a:r>
            <a:r>
              <a:rPr lang="en-US" dirty="0" err="1">
                <a:latin typeface="SofiaPro-Light" pitchFamily="2" charset="0"/>
              </a:rPr>
              <a:t>docenti</a:t>
            </a:r>
            <a:r>
              <a:rPr lang="en-US" dirty="0">
                <a:latin typeface="SofiaPro-Light" pitchFamily="2" charset="0"/>
              </a:rPr>
              <a:t>, per </a:t>
            </a:r>
            <a:r>
              <a:rPr lang="en-US" dirty="0" err="1">
                <a:latin typeface="SofiaPro-Light" pitchFamily="2" charset="0"/>
              </a:rPr>
              <a:t>aiutarli</a:t>
            </a:r>
            <a:r>
              <a:rPr lang="en-US" dirty="0">
                <a:latin typeface="SofiaPro-Light" pitchFamily="2" charset="0"/>
              </a:rPr>
              <a:t> a </a:t>
            </a:r>
            <a:r>
              <a:rPr lang="en-US" dirty="0" err="1">
                <a:latin typeface="SofiaPro-Light" pitchFamily="2" charset="0"/>
              </a:rPr>
              <a:t>personalizzare</a:t>
            </a:r>
            <a:r>
              <a:rPr lang="en-US" dirty="0">
                <a:latin typeface="SofiaPro-Light" pitchFamily="2" charset="0"/>
              </a:rPr>
              <a:t> e </a:t>
            </a:r>
            <a:r>
              <a:rPr lang="en-US" dirty="0" err="1">
                <a:latin typeface="SofiaPro-Light" pitchFamily="2" charset="0"/>
              </a:rPr>
              <a:t>migliorare</a:t>
            </a:r>
            <a:r>
              <a:rPr lang="en-US" dirty="0">
                <a:latin typeface="SofiaPro-Light" pitchFamily="2" charset="0"/>
              </a:rPr>
              <a:t> </a:t>
            </a:r>
            <a:r>
              <a:rPr lang="en-US" dirty="0" err="1">
                <a:latin typeface="SofiaPro-Light" pitchFamily="2" charset="0"/>
              </a:rPr>
              <a:t>i</a:t>
            </a:r>
            <a:r>
              <a:rPr lang="en-US" dirty="0">
                <a:latin typeface="SofiaPro-Light" pitchFamily="2" charset="0"/>
              </a:rPr>
              <a:t> </a:t>
            </a:r>
            <a:r>
              <a:rPr lang="en-US" dirty="0" err="1">
                <a:latin typeface="SofiaPro-Light" pitchFamily="2" charset="0"/>
              </a:rPr>
              <a:t>percorsi</a:t>
            </a:r>
            <a:r>
              <a:rPr lang="en-US" dirty="0">
                <a:latin typeface="SofiaPro-Light" pitchFamily="2" charset="0"/>
              </a:rPr>
              <a:t> di </a:t>
            </a:r>
            <a:r>
              <a:rPr lang="en-US" dirty="0" err="1">
                <a:latin typeface="SofiaPro-Light" pitchFamily="2" charset="0"/>
              </a:rPr>
              <a:t>apprendimento</a:t>
            </a:r>
            <a:r>
              <a:rPr lang="en-US" dirty="0">
                <a:latin typeface="SofiaPro-Light" pitchFamily="2" charset="0"/>
              </a:rPr>
              <a:t>. </a:t>
            </a:r>
          </a:p>
          <a:p>
            <a:pPr marL="285750" indent="-285750">
              <a:lnSpc>
                <a:spcPct val="120000"/>
              </a:lnSpc>
              <a:spcAft>
                <a:spcPts val="600"/>
              </a:spcAft>
              <a:buFont typeface="Arial" panose="020B0604020202020204" pitchFamily="34" charset="0"/>
              <a:buChar char="•"/>
            </a:pPr>
            <a:r>
              <a:rPr lang="en-US" dirty="0" err="1">
                <a:latin typeface="SofiaPro-Light" pitchFamily="2" charset="0"/>
              </a:rPr>
              <a:t>Reclutiamo</a:t>
            </a:r>
            <a:r>
              <a:rPr lang="en-US" dirty="0">
                <a:latin typeface="SofiaPro-Light" pitchFamily="2" charset="0"/>
              </a:rPr>
              <a:t> e </a:t>
            </a:r>
            <a:r>
              <a:rPr lang="en-US" dirty="0" err="1">
                <a:latin typeface="SofiaPro-Light" pitchFamily="2" charset="0"/>
              </a:rPr>
              <a:t>formiamo</a:t>
            </a:r>
            <a:r>
              <a:rPr lang="en-US" dirty="0">
                <a:latin typeface="SofiaPro-Light" pitchFamily="2" charset="0"/>
              </a:rPr>
              <a:t> </a:t>
            </a:r>
            <a:r>
              <a:rPr lang="en-US" dirty="0" err="1">
                <a:latin typeface="SofiaPro-Light" pitchFamily="2" charset="0"/>
              </a:rPr>
              <a:t>docenti</a:t>
            </a:r>
            <a:r>
              <a:rPr lang="en-US" dirty="0">
                <a:latin typeface="SofiaPro-Light" pitchFamily="2" charset="0"/>
              </a:rPr>
              <a:t> con </a:t>
            </a:r>
            <a:r>
              <a:rPr lang="en-US" dirty="0" err="1">
                <a:latin typeface="SofiaPro-Light" pitchFamily="2" charset="0"/>
              </a:rPr>
              <a:t>competenze</a:t>
            </a:r>
            <a:r>
              <a:rPr lang="en-US" dirty="0">
                <a:latin typeface="SofiaPro-Light" pitchFamily="2" charset="0"/>
              </a:rPr>
              <a:t> </a:t>
            </a:r>
            <a:r>
              <a:rPr lang="en-US" dirty="0" err="1">
                <a:latin typeface="SofiaPro-Light" pitchFamily="2" charset="0"/>
              </a:rPr>
              <a:t>digitali</a:t>
            </a:r>
            <a:r>
              <a:rPr lang="en-US" dirty="0">
                <a:latin typeface="SofiaPro-Light" pitchFamily="2" charset="0"/>
              </a:rPr>
              <a:t> </a:t>
            </a:r>
            <a:r>
              <a:rPr lang="en-US" dirty="0" err="1">
                <a:latin typeface="SofiaPro-Light" pitchFamily="2" charset="0"/>
              </a:rPr>
              <a:t>avanzate</a:t>
            </a:r>
            <a:r>
              <a:rPr lang="en-US" dirty="0">
                <a:latin typeface="SofiaPro-Light" pitchFamily="2" charset="0"/>
              </a:rPr>
              <a:t>, </a:t>
            </a:r>
            <a:r>
              <a:rPr lang="en-US" dirty="0" err="1">
                <a:latin typeface="SofiaPro-Light" pitchFamily="2" charset="0"/>
              </a:rPr>
              <a:t>fornendo</a:t>
            </a:r>
            <a:r>
              <a:rPr lang="en-US" dirty="0">
                <a:latin typeface="SofiaPro-Light" pitchFamily="2" charset="0"/>
              </a:rPr>
              <a:t> </a:t>
            </a:r>
            <a:r>
              <a:rPr lang="en-US" dirty="0" err="1">
                <a:latin typeface="SofiaPro-Light" pitchFamily="2" charset="0"/>
              </a:rPr>
              <a:t>loro</a:t>
            </a:r>
            <a:r>
              <a:rPr lang="en-US" dirty="0">
                <a:latin typeface="SofiaPro-Light" pitchFamily="2" charset="0"/>
              </a:rPr>
              <a:t> </a:t>
            </a:r>
            <a:r>
              <a:rPr lang="en-US" dirty="0" err="1">
                <a:latin typeface="SofiaPro-Light" pitchFamily="2" charset="0"/>
              </a:rPr>
              <a:t>strumenti</a:t>
            </a:r>
            <a:r>
              <a:rPr lang="en-US" dirty="0">
                <a:latin typeface="SofiaPro-Light" pitchFamily="2" charset="0"/>
              </a:rPr>
              <a:t> </a:t>
            </a:r>
            <a:r>
              <a:rPr lang="en-US" dirty="0" err="1">
                <a:latin typeface="SofiaPro-Light" pitchFamily="2" charset="0"/>
              </a:rPr>
              <a:t>che</a:t>
            </a:r>
            <a:r>
              <a:rPr lang="en-US" dirty="0">
                <a:latin typeface="SofiaPro-Light" pitchFamily="2" charset="0"/>
              </a:rPr>
              <a:t> </a:t>
            </a:r>
            <a:r>
              <a:rPr lang="en-US" dirty="0" err="1">
                <a:latin typeface="SofiaPro-Light" pitchFamily="2" charset="0"/>
              </a:rPr>
              <a:t>si</a:t>
            </a:r>
            <a:r>
              <a:rPr lang="en-US" dirty="0">
                <a:latin typeface="SofiaPro-Light" pitchFamily="2" charset="0"/>
              </a:rPr>
              <a:t> </a:t>
            </a:r>
            <a:r>
              <a:rPr lang="en-US" dirty="0" err="1">
                <a:latin typeface="SofiaPro-Light" pitchFamily="2" charset="0"/>
              </a:rPr>
              <a:t>adattano</a:t>
            </a:r>
            <a:r>
              <a:rPr lang="en-US" dirty="0">
                <a:latin typeface="SofiaPro-Light" pitchFamily="2" charset="0"/>
              </a:rPr>
              <a:t> alle </a:t>
            </a:r>
            <a:r>
              <a:rPr lang="en-US" dirty="0" err="1">
                <a:latin typeface="SofiaPro-Light" pitchFamily="2" charset="0"/>
              </a:rPr>
              <a:t>risposte</a:t>
            </a:r>
            <a:r>
              <a:rPr lang="en-US" dirty="0">
                <a:latin typeface="SofiaPro-Light" pitchFamily="2" charset="0"/>
              </a:rPr>
              <a:t> </a:t>
            </a:r>
            <a:r>
              <a:rPr lang="en-US" dirty="0" err="1">
                <a:latin typeface="SofiaPro-Light" pitchFamily="2" charset="0"/>
              </a:rPr>
              <a:t>degli</a:t>
            </a:r>
            <a:r>
              <a:rPr lang="en-US" dirty="0">
                <a:latin typeface="SofiaPro-Light" pitchFamily="2" charset="0"/>
              </a:rPr>
              <a:t> </a:t>
            </a:r>
            <a:r>
              <a:rPr lang="en-US" dirty="0" err="1">
                <a:latin typeface="SofiaPro-Light" pitchFamily="2" charset="0"/>
              </a:rPr>
              <a:t>studenti</a:t>
            </a:r>
            <a:r>
              <a:rPr lang="en-US" dirty="0">
                <a:latin typeface="SofiaPro-Light" pitchFamily="2" charset="0"/>
              </a:rPr>
              <a:t>.</a:t>
            </a:r>
          </a:p>
        </p:txBody>
      </p:sp>
      <p:sp>
        <p:nvSpPr>
          <p:cNvPr id="11" name="CasellaDiTesto 10">
            <a:extLst>
              <a:ext uri="{FF2B5EF4-FFF2-40B4-BE49-F238E27FC236}">
                <a16:creationId xmlns:a16="http://schemas.microsoft.com/office/drawing/2014/main" id="{D0034D98-EE6E-0143-9436-4541C82486C3}"/>
              </a:ext>
            </a:extLst>
          </p:cNvPr>
          <p:cNvSpPr txBox="1"/>
          <p:nvPr/>
        </p:nvSpPr>
        <p:spPr>
          <a:xfrm>
            <a:off x="8022210" y="1178351"/>
            <a:ext cx="184731" cy="369332"/>
          </a:xfrm>
          <a:prstGeom prst="rect">
            <a:avLst/>
          </a:prstGeom>
          <a:noFill/>
        </p:spPr>
        <p:txBody>
          <a:bodyPr wrap="none" rtlCol="0">
            <a:spAutoFit/>
          </a:bodyPr>
          <a:lstStyle/>
          <a:p>
            <a:endParaRPr lang="it-IT" dirty="0"/>
          </a:p>
        </p:txBody>
      </p:sp>
      <p:pic>
        <p:nvPicPr>
          <p:cNvPr id="12" name="Immagine 11">
            <a:extLst>
              <a:ext uri="{FF2B5EF4-FFF2-40B4-BE49-F238E27FC236}">
                <a16:creationId xmlns:a16="http://schemas.microsoft.com/office/drawing/2014/main" id="{B918C2F4-097C-D845-8E2C-745464A70EB2}"/>
              </a:ext>
            </a:extLst>
          </p:cNvPr>
          <p:cNvPicPr>
            <a:picLocks noChangeAspect="1"/>
          </p:cNvPicPr>
          <p:nvPr/>
        </p:nvPicPr>
        <p:blipFill>
          <a:blip r:embed="rId4"/>
          <a:stretch>
            <a:fillRect/>
          </a:stretch>
        </p:blipFill>
        <p:spPr>
          <a:xfrm>
            <a:off x="5422463" y="6454425"/>
            <a:ext cx="1347074" cy="237161"/>
          </a:xfrm>
          <a:prstGeom prst="rect">
            <a:avLst/>
          </a:prstGeom>
        </p:spPr>
      </p:pic>
    </p:spTree>
    <p:extLst>
      <p:ext uri="{BB962C8B-B14F-4D97-AF65-F5344CB8AC3E}">
        <p14:creationId xmlns:p14="http://schemas.microsoft.com/office/powerpoint/2010/main" val="1560169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testo, persona, mano&#10;&#10;Descrizione generata automaticamente">
            <a:extLst>
              <a:ext uri="{FF2B5EF4-FFF2-40B4-BE49-F238E27FC236}">
                <a16:creationId xmlns:a16="http://schemas.microsoft.com/office/drawing/2014/main" id="{244C4F9A-896E-0C47-ADD8-5A12E47F7451}"/>
              </a:ext>
            </a:extLst>
          </p:cNvPr>
          <p:cNvPicPr>
            <a:picLocks noChangeAspect="1"/>
          </p:cNvPicPr>
          <p:nvPr/>
        </p:nvPicPr>
        <p:blipFill rotWithShape="1">
          <a:blip r:embed="rId3"/>
          <a:srcRect t="19401" b="350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1" name="CasellaDiTesto 10">
            <a:extLst>
              <a:ext uri="{FF2B5EF4-FFF2-40B4-BE49-F238E27FC236}">
                <a16:creationId xmlns:a16="http://schemas.microsoft.com/office/drawing/2014/main" id="{D0034D98-EE6E-0143-9436-4541C82486C3}"/>
              </a:ext>
            </a:extLst>
          </p:cNvPr>
          <p:cNvSpPr txBox="1"/>
          <p:nvPr/>
        </p:nvSpPr>
        <p:spPr>
          <a:xfrm>
            <a:off x="8022210" y="1178351"/>
            <a:ext cx="184731" cy="369332"/>
          </a:xfrm>
          <a:prstGeom prst="rect">
            <a:avLst/>
          </a:prstGeom>
          <a:noFill/>
        </p:spPr>
        <p:txBody>
          <a:bodyPr wrap="none" rtlCol="0">
            <a:spAutoFit/>
          </a:bodyPr>
          <a:lstStyle/>
          <a:p>
            <a:endParaRPr lang="it-IT" dirty="0"/>
          </a:p>
        </p:txBody>
      </p:sp>
      <p:pic>
        <p:nvPicPr>
          <p:cNvPr id="21" name="Immagine 20">
            <a:extLst>
              <a:ext uri="{FF2B5EF4-FFF2-40B4-BE49-F238E27FC236}">
                <a16:creationId xmlns:a16="http://schemas.microsoft.com/office/drawing/2014/main" id="{8F2F3B23-90C4-6047-A8D0-113A119DCCE7}"/>
              </a:ext>
            </a:extLst>
          </p:cNvPr>
          <p:cNvPicPr>
            <a:picLocks noChangeAspect="1"/>
          </p:cNvPicPr>
          <p:nvPr/>
        </p:nvPicPr>
        <p:blipFill>
          <a:blip r:embed="rId4"/>
          <a:stretch>
            <a:fillRect/>
          </a:stretch>
        </p:blipFill>
        <p:spPr>
          <a:xfrm>
            <a:off x="5422463" y="6454425"/>
            <a:ext cx="1347074" cy="237161"/>
          </a:xfrm>
          <a:prstGeom prst="rect">
            <a:avLst/>
          </a:prstGeom>
        </p:spPr>
      </p:pic>
      <p:sp>
        <p:nvSpPr>
          <p:cNvPr id="20" name="CasellaDiTesto 19">
            <a:extLst>
              <a:ext uri="{FF2B5EF4-FFF2-40B4-BE49-F238E27FC236}">
                <a16:creationId xmlns:a16="http://schemas.microsoft.com/office/drawing/2014/main" id="{9D64CAAA-3789-DB4A-8AC3-7F14635B2F55}"/>
              </a:ext>
            </a:extLst>
          </p:cNvPr>
          <p:cNvSpPr txBox="1"/>
          <p:nvPr/>
        </p:nvSpPr>
        <p:spPr>
          <a:xfrm>
            <a:off x="468981" y="3846262"/>
            <a:ext cx="2465653"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APP </a:t>
            </a:r>
            <a:br>
              <a:rPr lang="en-US" sz="3600" b="1" dirty="0">
                <a:latin typeface="Sofia Pro" panose="020B0000000000000000" pitchFamily="34" charset="77"/>
                <a:ea typeface="+mj-ea"/>
                <a:cs typeface="+mj-cs"/>
              </a:rPr>
            </a:br>
            <a:r>
              <a:rPr lang="en-US" sz="3600" b="1" dirty="0">
                <a:latin typeface="Sofia Pro" panose="020B0000000000000000" pitchFamily="34" charset="77"/>
                <a:ea typeface="+mj-ea"/>
                <a:cs typeface="+mj-cs"/>
              </a:rPr>
              <a:t>PER LA </a:t>
            </a:r>
            <a:r>
              <a:rPr lang="en-US" sz="3600" b="1" dirty="0">
                <a:solidFill>
                  <a:srgbClr val="05AAE6"/>
                </a:solidFill>
                <a:latin typeface="Sofia Pro" panose="020B0000000000000000" pitchFamily="34" charset="77"/>
                <a:ea typeface="+mj-ea"/>
                <a:cs typeface="+mj-cs"/>
              </a:rPr>
              <a:t>SCUOLA</a:t>
            </a:r>
          </a:p>
        </p:txBody>
      </p:sp>
      <p:sp useBgFill="1">
        <p:nvSpPr>
          <p:cNvPr id="22" name="CasellaDiTesto 21">
            <a:extLst>
              <a:ext uri="{FF2B5EF4-FFF2-40B4-BE49-F238E27FC236}">
                <a16:creationId xmlns:a16="http://schemas.microsoft.com/office/drawing/2014/main" id="{146702E1-60E0-2644-B8C7-B2BEA065E628}"/>
              </a:ext>
            </a:extLst>
          </p:cNvPr>
          <p:cNvSpPr txBox="1"/>
          <p:nvPr/>
        </p:nvSpPr>
        <p:spPr>
          <a:xfrm>
            <a:off x="2957231" y="3819766"/>
            <a:ext cx="6630905" cy="2452687"/>
          </a:xfrm>
          <a:prstGeom prst="rect">
            <a:avLst/>
          </a:prstGeom>
        </p:spPr>
        <p:txBody>
          <a:bodyPr vert="horz" lIns="91440" tIns="45720" rIns="91440" bIns="45720" rtlCol="0" anchor="ctr">
            <a:normAutofit/>
          </a:bodyPr>
          <a:lstStyle/>
          <a:p>
            <a:pPr marL="285750" indent="-285750">
              <a:spcAft>
                <a:spcPts val="600"/>
              </a:spcAft>
              <a:buFont typeface="Arial" panose="020B0604020202020204" pitchFamily="34" charset="0"/>
              <a:buChar char="•"/>
            </a:pPr>
            <a:r>
              <a:rPr lang="en-US" dirty="0" err="1">
                <a:latin typeface="SofiaPro-Light" pitchFamily="2" charset="0"/>
              </a:rPr>
              <a:t>Matematica</a:t>
            </a:r>
            <a:r>
              <a:rPr lang="en-US" dirty="0">
                <a:latin typeface="SofiaPro-Light" pitchFamily="2" charset="0"/>
              </a:rPr>
              <a:t>, </a:t>
            </a:r>
            <a:r>
              <a:rPr lang="en-US" dirty="0" err="1">
                <a:latin typeface="SofiaPro-Light" pitchFamily="2" charset="0"/>
              </a:rPr>
              <a:t>Italiano</a:t>
            </a:r>
            <a:r>
              <a:rPr lang="en-US" dirty="0">
                <a:latin typeface="SofiaPro-Light" pitchFamily="2" charset="0"/>
              </a:rPr>
              <a:t>, Latino, Greco.</a:t>
            </a:r>
          </a:p>
          <a:p>
            <a:pPr marL="285750" indent="-285750">
              <a:lnSpc>
                <a:spcPct val="120000"/>
              </a:lnSpc>
              <a:spcAft>
                <a:spcPts val="600"/>
              </a:spcAft>
              <a:buFont typeface="Arial" panose="020B0604020202020204" pitchFamily="34" charset="0"/>
              <a:buChar char="•"/>
            </a:pPr>
            <a:r>
              <a:rPr lang="en-US" dirty="0">
                <a:latin typeface="SofiaPro-Light" pitchFamily="2" charset="0"/>
              </a:rPr>
              <a:t>Dal 2015 </a:t>
            </a:r>
            <a:r>
              <a:rPr lang="en-US" dirty="0" err="1">
                <a:latin typeface="SofiaPro-Light" pitchFamily="2" charset="0"/>
              </a:rPr>
              <a:t>sviluppiamo</a:t>
            </a:r>
            <a:r>
              <a:rPr lang="en-US" dirty="0">
                <a:latin typeface="SofiaPro-Light" pitchFamily="2" charset="0"/>
              </a:rPr>
              <a:t> una suite di </a:t>
            </a:r>
            <a:r>
              <a:rPr lang="en-US" dirty="0" err="1">
                <a:latin typeface="SofiaPro-Light" pitchFamily="2" charset="0"/>
              </a:rPr>
              <a:t>piattaforme</a:t>
            </a:r>
            <a:r>
              <a:rPr lang="en-US" dirty="0">
                <a:latin typeface="SofiaPro-Light" pitchFamily="2" charset="0"/>
              </a:rPr>
              <a:t> </a:t>
            </a:r>
            <a:r>
              <a:rPr lang="en-US" dirty="0" err="1">
                <a:latin typeface="SofiaPro-Light" pitchFamily="2" charset="0"/>
              </a:rPr>
              <a:t>adattive</a:t>
            </a:r>
            <a:r>
              <a:rPr lang="en-US" dirty="0">
                <a:latin typeface="SofiaPro-Light" pitchFamily="2" charset="0"/>
              </a:rPr>
              <a:t> per </a:t>
            </a:r>
            <a:r>
              <a:rPr lang="en-US" dirty="0" err="1">
                <a:latin typeface="SofiaPro-Light" pitchFamily="2" charset="0"/>
              </a:rPr>
              <a:t>gli</a:t>
            </a:r>
            <a:r>
              <a:rPr lang="en-US" dirty="0">
                <a:latin typeface="SofiaPro-Light" pitchFamily="2" charset="0"/>
              </a:rPr>
              <a:t> </a:t>
            </a:r>
            <a:r>
              <a:rPr lang="en-US" dirty="0" err="1">
                <a:latin typeface="SofiaPro-Light" pitchFamily="2" charset="0"/>
              </a:rPr>
              <a:t>studenti</a:t>
            </a:r>
            <a:r>
              <a:rPr lang="en-US" dirty="0">
                <a:latin typeface="SofiaPro-Light" pitchFamily="2" charset="0"/>
              </a:rPr>
              <a:t> </a:t>
            </a:r>
            <a:r>
              <a:rPr lang="en-US" dirty="0" err="1">
                <a:latin typeface="SofiaPro-Light" pitchFamily="2" charset="0"/>
              </a:rPr>
              <a:t>della</a:t>
            </a:r>
            <a:r>
              <a:rPr lang="en-US" dirty="0">
                <a:latin typeface="SofiaPro-Light" pitchFamily="2" charset="0"/>
              </a:rPr>
              <a:t> </a:t>
            </a:r>
            <a:r>
              <a:rPr lang="en-US" dirty="0" err="1">
                <a:latin typeface="SofiaPro-Light" pitchFamily="2" charset="0"/>
              </a:rPr>
              <a:t>scuola</a:t>
            </a:r>
            <a:r>
              <a:rPr lang="en-US" dirty="0">
                <a:latin typeface="SofiaPro-Light" pitchFamily="2" charset="0"/>
              </a:rPr>
              <a:t> </a:t>
            </a:r>
            <a:r>
              <a:rPr lang="en-US" dirty="0" err="1">
                <a:latin typeface="SofiaPro-Light" pitchFamily="2" charset="0"/>
              </a:rPr>
              <a:t>secondaria</a:t>
            </a:r>
            <a:r>
              <a:rPr lang="en-US" dirty="0">
                <a:latin typeface="SofiaPro-Light" pitchFamily="2" charset="0"/>
              </a:rPr>
              <a:t> di 1° e 2° </a:t>
            </a:r>
            <a:r>
              <a:rPr lang="en-US" dirty="0" err="1">
                <a:latin typeface="SofiaPro-Light" pitchFamily="2" charset="0"/>
              </a:rPr>
              <a:t>grado</a:t>
            </a:r>
            <a:r>
              <a:rPr lang="en-US" dirty="0">
                <a:latin typeface="SofiaPro-Light" pitchFamily="2" charset="0"/>
              </a:rPr>
              <a:t>, </a:t>
            </a:r>
            <a:r>
              <a:rPr lang="en-US" dirty="0" err="1">
                <a:latin typeface="SofiaPro-Light" pitchFamily="2" charset="0"/>
              </a:rPr>
              <a:t>focalizzandoci</a:t>
            </a:r>
            <a:r>
              <a:rPr lang="en-US" dirty="0">
                <a:latin typeface="SofiaPro-Light" pitchFamily="2" charset="0"/>
              </a:rPr>
              <a:t> </a:t>
            </a:r>
            <a:r>
              <a:rPr lang="en-US" dirty="0" err="1">
                <a:latin typeface="SofiaPro-Light" pitchFamily="2" charset="0"/>
              </a:rPr>
              <a:t>su</a:t>
            </a:r>
            <a:r>
              <a:rPr lang="en-US" dirty="0">
                <a:latin typeface="SofiaPro-Light" pitchFamily="2" charset="0"/>
              </a:rPr>
              <a:t> </a:t>
            </a:r>
            <a:r>
              <a:rPr lang="en-US" dirty="0" err="1">
                <a:latin typeface="SofiaPro-Light" pitchFamily="2" charset="0"/>
              </a:rPr>
              <a:t>alcune</a:t>
            </a:r>
            <a:r>
              <a:rPr lang="en-US" dirty="0">
                <a:latin typeface="SofiaPro-Light" pitchFamily="2" charset="0"/>
              </a:rPr>
              <a:t> </a:t>
            </a:r>
            <a:r>
              <a:rPr lang="en-US" dirty="0" err="1">
                <a:latin typeface="SofiaPro-Light" pitchFamily="2" charset="0"/>
              </a:rPr>
              <a:t>materie</a:t>
            </a:r>
            <a:r>
              <a:rPr lang="en-US" dirty="0">
                <a:latin typeface="SofiaPro-Light" pitchFamily="2" charset="0"/>
              </a:rPr>
              <a:t> </a:t>
            </a:r>
            <a:r>
              <a:rPr lang="en-US" dirty="0" err="1">
                <a:latin typeface="SofiaPro-Light" pitchFamily="2" charset="0"/>
              </a:rPr>
              <a:t>caratterizzanti</a:t>
            </a:r>
            <a:r>
              <a:rPr lang="en-US" dirty="0">
                <a:latin typeface="SofiaPro-Light" pitchFamily="2" charset="0"/>
              </a:rPr>
              <a:t>.</a:t>
            </a:r>
          </a:p>
          <a:p>
            <a:pPr marL="285750" indent="-285750">
              <a:spcAft>
                <a:spcPts val="600"/>
              </a:spcAft>
              <a:buFont typeface="Arial" panose="020B0604020202020204" pitchFamily="34" charset="0"/>
              <a:buChar char="•"/>
            </a:pPr>
            <a:r>
              <a:rPr lang="en-US" dirty="0" err="1">
                <a:latin typeface="SofiaPro-Light" pitchFamily="2" charset="0"/>
              </a:rPr>
              <a:t>Oggi</a:t>
            </a:r>
            <a:r>
              <a:rPr lang="en-US" dirty="0">
                <a:latin typeface="SofiaPro-Light" pitchFamily="2" charset="0"/>
              </a:rPr>
              <a:t> le </a:t>
            </a:r>
            <a:r>
              <a:rPr lang="en-US" dirty="0" err="1">
                <a:latin typeface="SofiaPro-Light" pitchFamily="2" charset="0"/>
              </a:rPr>
              <a:t>nostre</a:t>
            </a:r>
            <a:r>
              <a:rPr lang="en-US" dirty="0">
                <a:latin typeface="SofiaPro-Light" pitchFamily="2" charset="0"/>
              </a:rPr>
              <a:t> </a:t>
            </a:r>
            <a:r>
              <a:rPr lang="en-US" dirty="0" err="1">
                <a:latin typeface="SofiaPro-Light" pitchFamily="2" charset="0"/>
              </a:rPr>
              <a:t>piattaforme</a:t>
            </a:r>
            <a:r>
              <a:rPr lang="en-US" dirty="0">
                <a:latin typeface="SofiaPro-Light" pitchFamily="2" charset="0"/>
              </a:rPr>
              <a:t> </a:t>
            </a:r>
            <a:r>
              <a:rPr lang="en-US" dirty="0" err="1">
                <a:latin typeface="SofiaPro-Light" pitchFamily="2" charset="0"/>
              </a:rPr>
              <a:t>registrano</a:t>
            </a:r>
            <a:r>
              <a:rPr lang="en-US" dirty="0">
                <a:latin typeface="SofiaPro-Light" pitchFamily="2" charset="0"/>
              </a:rPr>
              <a:t> </a:t>
            </a:r>
            <a:r>
              <a:rPr lang="en-US" dirty="0" err="1">
                <a:latin typeface="SofiaPro-Light" pitchFamily="2" charset="0"/>
              </a:rPr>
              <a:t>oltre</a:t>
            </a:r>
            <a:r>
              <a:rPr lang="en-US" dirty="0">
                <a:latin typeface="SofiaPro-Light" pitchFamily="2" charset="0"/>
              </a:rPr>
              <a:t> 120.000 </a:t>
            </a:r>
            <a:r>
              <a:rPr lang="en-US" dirty="0" err="1">
                <a:latin typeface="SofiaPro-Light" pitchFamily="2" charset="0"/>
              </a:rPr>
              <a:t>sessioni</a:t>
            </a:r>
            <a:r>
              <a:rPr lang="en-US" dirty="0">
                <a:latin typeface="SofiaPro-Light" pitchFamily="2" charset="0"/>
              </a:rPr>
              <a:t> di </a:t>
            </a:r>
            <a:r>
              <a:rPr lang="en-US" dirty="0" err="1">
                <a:latin typeface="SofiaPro-Light" pitchFamily="2" charset="0"/>
              </a:rPr>
              <a:t>lavoro</a:t>
            </a:r>
            <a:r>
              <a:rPr lang="en-US" dirty="0">
                <a:latin typeface="SofiaPro-Light" pitchFamily="2" charset="0"/>
              </a:rPr>
              <a:t> e </a:t>
            </a:r>
            <a:r>
              <a:rPr lang="en-US" dirty="0" err="1">
                <a:latin typeface="SofiaPro-Light" pitchFamily="2" charset="0"/>
              </a:rPr>
              <a:t>oltre</a:t>
            </a:r>
            <a:r>
              <a:rPr lang="en-US" dirty="0">
                <a:latin typeface="SofiaPro-Light" pitchFamily="2" charset="0"/>
              </a:rPr>
              <a:t> 5.000.000 di </a:t>
            </a:r>
            <a:r>
              <a:rPr lang="en-US" dirty="0" err="1">
                <a:latin typeface="SofiaPro-Light" pitchFamily="2" charset="0"/>
              </a:rPr>
              <a:t>esercizi</a:t>
            </a:r>
            <a:r>
              <a:rPr lang="en-US" dirty="0">
                <a:latin typeface="SofiaPro-Light" pitchFamily="2" charset="0"/>
              </a:rPr>
              <a:t> </a:t>
            </a:r>
            <a:r>
              <a:rPr lang="en-US" dirty="0" err="1">
                <a:latin typeface="SofiaPro-Light" pitchFamily="2" charset="0"/>
              </a:rPr>
              <a:t>erogati</a:t>
            </a:r>
            <a:r>
              <a:rPr lang="en-US" dirty="0">
                <a:latin typeface="SofiaPro-Light" pitchFamily="2" charset="0"/>
              </a:rPr>
              <a:t> </a:t>
            </a:r>
            <a:r>
              <a:rPr lang="en-US" dirty="0" err="1">
                <a:latin typeface="SofiaPro-Light" pitchFamily="2" charset="0"/>
              </a:rPr>
              <a:t>ogni</a:t>
            </a:r>
            <a:r>
              <a:rPr lang="en-US" dirty="0">
                <a:latin typeface="SofiaPro-Light" pitchFamily="2" charset="0"/>
              </a:rPr>
              <a:t> mese.</a:t>
            </a:r>
          </a:p>
        </p:txBody>
      </p:sp>
      <p:pic>
        <p:nvPicPr>
          <p:cNvPr id="3" name="Immagine 2">
            <a:extLst>
              <a:ext uri="{FF2B5EF4-FFF2-40B4-BE49-F238E27FC236}">
                <a16:creationId xmlns:a16="http://schemas.microsoft.com/office/drawing/2014/main" id="{815F0815-26BC-9345-B30A-46FF9496C811}"/>
              </a:ext>
            </a:extLst>
          </p:cNvPr>
          <p:cNvPicPr>
            <a:picLocks noChangeAspect="1"/>
          </p:cNvPicPr>
          <p:nvPr/>
        </p:nvPicPr>
        <p:blipFill>
          <a:blip r:embed="rId5"/>
          <a:stretch>
            <a:fillRect/>
          </a:stretch>
        </p:blipFill>
        <p:spPr>
          <a:xfrm>
            <a:off x="10801304" y="5638804"/>
            <a:ext cx="610415" cy="610415"/>
          </a:xfrm>
          <a:prstGeom prst="rect">
            <a:avLst/>
          </a:prstGeom>
        </p:spPr>
      </p:pic>
      <p:pic>
        <p:nvPicPr>
          <p:cNvPr id="23" name="Immagine 22">
            <a:extLst>
              <a:ext uri="{FF2B5EF4-FFF2-40B4-BE49-F238E27FC236}">
                <a16:creationId xmlns:a16="http://schemas.microsoft.com/office/drawing/2014/main" id="{D2F45579-D6ED-BC4C-85CB-FA464C6E702F}"/>
              </a:ext>
            </a:extLst>
          </p:cNvPr>
          <p:cNvPicPr>
            <a:picLocks noChangeAspect="1"/>
          </p:cNvPicPr>
          <p:nvPr/>
        </p:nvPicPr>
        <p:blipFill>
          <a:blip r:embed="rId6"/>
          <a:stretch>
            <a:fillRect/>
          </a:stretch>
        </p:blipFill>
        <p:spPr>
          <a:xfrm>
            <a:off x="10801304" y="4821446"/>
            <a:ext cx="614232" cy="614232"/>
          </a:xfrm>
          <a:prstGeom prst="rect">
            <a:avLst/>
          </a:prstGeom>
        </p:spPr>
      </p:pic>
      <p:pic>
        <p:nvPicPr>
          <p:cNvPr id="27" name="Immagine 26" descr="Immagine che contiene testo, clipart, grafica vettoriale&#10;&#10;Descrizione generata automaticamente">
            <a:extLst>
              <a:ext uri="{FF2B5EF4-FFF2-40B4-BE49-F238E27FC236}">
                <a16:creationId xmlns:a16="http://schemas.microsoft.com/office/drawing/2014/main" id="{2BE9C649-43FD-4740-B324-F197F394B085}"/>
              </a:ext>
            </a:extLst>
          </p:cNvPr>
          <p:cNvPicPr>
            <a:picLocks noChangeAspect="1"/>
          </p:cNvPicPr>
          <p:nvPr/>
        </p:nvPicPr>
        <p:blipFill>
          <a:blip r:embed="rId7"/>
          <a:stretch>
            <a:fillRect/>
          </a:stretch>
        </p:blipFill>
        <p:spPr>
          <a:xfrm>
            <a:off x="10002202" y="4047945"/>
            <a:ext cx="610416" cy="614231"/>
          </a:xfrm>
          <a:prstGeom prst="rect">
            <a:avLst/>
          </a:prstGeom>
        </p:spPr>
      </p:pic>
      <p:pic>
        <p:nvPicPr>
          <p:cNvPr id="29" name="Immagine 28">
            <a:extLst>
              <a:ext uri="{FF2B5EF4-FFF2-40B4-BE49-F238E27FC236}">
                <a16:creationId xmlns:a16="http://schemas.microsoft.com/office/drawing/2014/main" id="{CE57ABB1-E3CF-5C45-B94E-09185705E3C7}"/>
              </a:ext>
            </a:extLst>
          </p:cNvPr>
          <p:cNvPicPr>
            <a:picLocks noChangeAspect="1"/>
          </p:cNvPicPr>
          <p:nvPr/>
        </p:nvPicPr>
        <p:blipFill>
          <a:blip r:embed="rId8"/>
          <a:stretch>
            <a:fillRect/>
          </a:stretch>
        </p:blipFill>
        <p:spPr>
          <a:xfrm>
            <a:off x="10002203" y="5638805"/>
            <a:ext cx="610415" cy="610415"/>
          </a:xfrm>
          <a:prstGeom prst="rect">
            <a:avLst/>
          </a:prstGeom>
        </p:spPr>
      </p:pic>
      <p:pic>
        <p:nvPicPr>
          <p:cNvPr id="4" name="Immagine 3">
            <a:extLst>
              <a:ext uri="{FF2B5EF4-FFF2-40B4-BE49-F238E27FC236}">
                <a16:creationId xmlns:a16="http://schemas.microsoft.com/office/drawing/2014/main" id="{901A3D39-3E0D-554D-8D28-B66A01530B8B}"/>
              </a:ext>
            </a:extLst>
          </p:cNvPr>
          <p:cNvPicPr>
            <a:picLocks noChangeAspect="1"/>
          </p:cNvPicPr>
          <p:nvPr/>
        </p:nvPicPr>
        <p:blipFill>
          <a:blip r:embed="rId9"/>
          <a:stretch>
            <a:fillRect/>
          </a:stretch>
        </p:blipFill>
        <p:spPr>
          <a:xfrm>
            <a:off x="9998385" y="4821446"/>
            <a:ext cx="614233" cy="614233"/>
          </a:xfrm>
          <a:prstGeom prst="rect">
            <a:avLst/>
          </a:prstGeom>
        </p:spPr>
      </p:pic>
      <p:pic>
        <p:nvPicPr>
          <p:cNvPr id="6" name="Immagine 5">
            <a:extLst>
              <a:ext uri="{FF2B5EF4-FFF2-40B4-BE49-F238E27FC236}">
                <a16:creationId xmlns:a16="http://schemas.microsoft.com/office/drawing/2014/main" id="{25A51411-974B-3112-5A38-DA2B9C1D6364}"/>
              </a:ext>
            </a:extLst>
          </p:cNvPr>
          <p:cNvPicPr>
            <a:picLocks noChangeAspect="1"/>
          </p:cNvPicPr>
          <p:nvPr/>
        </p:nvPicPr>
        <p:blipFill>
          <a:blip r:embed="rId10"/>
          <a:stretch>
            <a:fillRect/>
          </a:stretch>
        </p:blipFill>
        <p:spPr>
          <a:xfrm>
            <a:off x="10801304" y="4047943"/>
            <a:ext cx="614233" cy="614233"/>
          </a:xfrm>
          <a:prstGeom prst="rect">
            <a:avLst/>
          </a:prstGeom>
        </p:spPr>
      </p:pic>
    </p:spTree>
    <p:extLst>
      <p:ext uri="{BB962C8B-B14F-4D97-AF65-F5344CB8AC3E}">
        <p14:creationId xmlns:p14="http://schemas.microsoft.com/office/powerpoint/2010/main" val="34760827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53F08A09-BD61-004A-A82F-9C49ED1F1D8C}"/>
              </a:ext>
            </a:extLst>
          </p:cNvPr>
          <p:cNvSpPr txBox="1"/>
          <p:nvPr/>
        </p:nvSpPr>
        <p:spPr>
          <a:xfrm>
            <a:off x="1745673" y="831273"/>
            <a:ext cx="184731" cy="369332"/>
          </a:xfrm>
          <a:prstGeom prst="rect">
            <a:avLst/>
          </a:prstGeom>
          <a:noFill/>
        </p:spPr>
        <p:txBody>
          <a:bodyPr wrap="none" rtlCol="0">
            <a:spAutoFit/>
          </a:bodyPr>
          <a:lstStyle/>
          <a:p>
            <a:endParaRPr lang="it-IT" dirty="0"/>
          </a:p>
        </p:txBody>
      </p:sp>
      <p:pic>
        <p:nvPicPr>
          <p:cNvPr id="9" name="Immagine 8">
            <a:extLst>
              <a:ext uri="{FF2B5EF4-FFF2-40B4-BE49-F238E27FC236}">
                <a16:creationId xmlns:a16="http://schemas.microsoft.com/office/drawing/2014/main" id="{C8C2EFC9-7B26-EAFF-4747-EE380139CA97}"/>
              </a:ext>
            </a:extLst>
          </p:cNvPr>
          <p:cNvPicPr>
            <a:picLocks noChangeAspect="1"/>
          </p:cNvPicPr>
          <p:nvPr/>
        </p:nvPicPr>
        <p:blipFill>
          <a:blip r:embed="rId3"/>
          <a:stretch>
            <a:fillRect/>
          </a:stretch>
        </p:blipFill>
        <p:spPr>
          <a:xfrm>
            <a:off x="5433252" y="6390161"/>
            <a:ext cx="1347074" cy="237161"/>
          </a:xfrm>
          <a:prstGeom prst="rect">
            <a:avLst/>
          </a:prstGeom>
        </p:spPr>
      </p:pic>
      <p:sp>
        <p:nvSpPr>
          <p:cNvPr id="2" name="CasellaDiTesto 1">
            <a:extLst>
              <a:ext uri="{FF2B5EF4-FFF2-40B4-BE49-F238E27FC236}">
                <a16:creationId xmlns:a16="http://schemas.microsoft.com/office/drawing/2014/main" id="{55DC388D-775E-8978-0CCD-F0F1EBF6CBDC}"/>
              </a:ext>
            </a:extLst>
          </p:cNvPr>
          <p:cNvSpPr txBox="1"/>
          <p:nvPr/>
        </p:nvSpPr>
        <p:spPr>
          <a:xfrm>
            <a:off x="615441" y="-79774"/>
            <a:ext cx="10877107" cy="15258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GLI AMBIENTI SECONDO </a:t>
            </a:r>
            <a:r>
              <a:rPr lang="en-US" sz="3600" b="1" dirty="0">
                <a:solidFill>
                  <a:srgbClr val="00B0F0"/>
                </a:solidFill>
                <a:latin typeface="Sofia Pro" panose="020B0000000000000000" pitchFamily="34" charset="77"/>
                <a:ea typeface="+mj-ea"/>
                <a:cs typeface="+mj-cs"/>
              </a:rPr>
              <a:t>OCSE</a:t>
            </a:r>
          </a:p>
        </p:txBody>
      </p:sp>
      <p:sp>
        <p:nvSpPr>
          <p:cNvPr id="3" name="CasellaDiTesto 2">
            <a:extLst>
              <a:ext uri="{FF2B5EF4-FFF2-40B4-BE49-F238E27FC236}">
                <a16:creationId xmlns:a16="http://schemas.microsoft.com/office/drawing/2014/main" id="{E4CE6CFA-635B-9790-418C-79B642095830}"/>
              </a:ext>
            </a:extLst>
          </p:cNvPr>
          <p:cNvSpPr txBox="1"/>
          <p:nvPr/>
        </p:nvSpPr>
        <p:spPr>
          <a:xfrm>
            <a:off x="-157163" y="-2057400"/>
            <a:ext cx="184731" cy="369332"/>
          </a:xfrm>
          <a:prstGeom prst="rect">
            <a:avLst/>
          </a:prstGeom>
          <a:noFill/>
        </p:spPr>
        <p:txBody>
          <a:bodyPr wrap="none" rtlCol="0">
            <a:spAutoFit/>
          </a:bodyPr>
          <a:lstStyle/>
          <a:p>
            <a:endParaRPr lang="it-IT" dirty="0"/>
          </a:p>
        </p:txBody>
      </p:sp>
      <p:graphicFrame>
        <p:nvGraphicFramePr>
          <p:cNvPr id="4" name="Tabella 4">
            <a:extLst>
              <a:ext uri="{FF2B5EF4-FFF2-40B4-BE49-F238E27FC236}">
                <a16:creationId xmlns:a16="http://schemas.microsoft.com/office/drawing/2014/main" id="{DF7A28C1-DFF4-ED39-4D64-E135D4625C81}"/>
              </a:ext>
            </a:extLst>
          </p:cNvPr>
          <p:cNvGraphicFramePr>
            <a:graphicFrameLocks noGrp="1"/>
          </p:cNvGraphicFramePr>
          <p:nvPr>
            <p:extLst/>
          </p:nvPr>
        </p:nvGraphicFramePr>
        <p:xfrm>
          <a:off x="699452" y="1206417"/>
          <a:ext cx="10961118" cy="5039338"/>
        </p:xfrm>
        <a:graphic>
          <a:graphicData uri="http://schemas.openxmlformats.org/drawingml/2006/table">
            <a:tbl>
              <a:tblPr firstRow="1" bandRow="1">
                <a:tableStyleId>{5C22544A-7EE6-4342-B048-85BDC9FD1C3A}</a:tableStyleId>
              </a:tblPr>
              <a:tblGrid>
                <a:gridCol w="758536">
                  <a:extLst>
                    <a:ext uri="{9D8B030D-6E8A-4147-A177-3AD203B41FA5}">
                      <a16:colId xmlns:a16="http://schemas.microsoft.com/office/drawing/2014/main" val="1403591521"/>
                    </a:ext>
                  </a:extLst>
                </a:gridCol>
                <a:gridCol w="10202582">
                  <a:extLst>
                    <a:ext uri="{9D8B030D-6E8A-4147-A177-3AD203B41FA5}">
                      <a16:colId xmlns:a16="http://schemas.microsoft.com/office/drawing/2014/main" val="3292753947"/>
                    </a:ext>
                  </a:extLst>
                </a:gridCol>
              </a:tblGrid>
              <a:tr h="31783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i="0" dirty="0">
                          <a:solidFill>
                            <a:srgbClr val="FFFFFF"/>
                          </a:solidFill>
                          <a:effectLst/>
                          <a:latin typeface="SOFIAPRO-SEMIBOLD" panose="020B0000000000000000" pitchFamily="34" charset="77"/>
                        </a:rPr>
                        <a:t>I 7 PRINCIPI DELL’APPRENDIMENTO OCSE </a:t>
                      </a:r>
                      <a:endParaRPr lang="it-IT" sz="1400" b="1" i="0" dirty="0">
                        <a:effectLst/>
                        <a:latin typeface="SOFIAPRO-SEMIBOLD" panose="020B0000000000000000" pitchFamily="34" charset="77"/>
                      </a:endParaRPr>
                    </a:p>
                  </a:txBody>
                  <a:tcPr marL="72000" marR="72000" marT="72000" marB="72000" anchor="ctr"/>
                </a:tc>
                <a:tc hMerge="1">
                  <a:txBody>
                    <a:bodyPr/>
                    <a:lstStyle/>
                    <a:p>
                      <a:endParaRPr lang="it-IT" dirty="0"/>
                    </a:p>
                  </a:txBody>
                  <a:tcPr/>
                </a:tc>
                <a:extLst>
                  <a:ext uri="{0D108BD9-81ED-4DB2-BD59-A6C34878D82A}">
                    <a16:rowId xmlns:a16="http://schemas.microsoft.com/office/drawing/2014/main" val="440726036"/>
                  </a:ext>
                </a:extLst>
              </a:tr>
              <a:tr h="564585">
                <a:tc>
                  <a:txBody>
                    <a:bodyPr/>
                    <a:lstStyle/>
                    <a:p>
                      <a:pPr algn="ctr">
                        <a:lnSpc>
                          <a:spcPct val="120000"/>
                        </a:lnSpc>
                      </a:pPr>
                      <a:r>
                        <a:rPr lang="it-IT" sz="1400" b="0" i="0" dirty="0">
                          <a:latin typeface="SOFIAPRO-LIGHT" panose="020B0000000000000000" pitchFamily="34" charset="77"/>
                        </a:rPr>
                        <a:t>1</a:t>
                      </a:r>
                    </a:p>
                  </a:txBody>
                  <a:tcPr marL="72000" marR="72000" marT="72000" marB="7200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it-IT" sz="1400" b="0" i="0" kern="1200" dirty="0">
                          <a:solidFill>
                            <a:schemeClr val="dk1"/>
                          </a:solidFill>
                          <a:effectLst/>
                          <a:latin typeface="SOFIAPRO-LIGHT" panose="020B0000000000000000" pitchFamily="34" charset="77"/>
                          <a:ea typeface="+mn-ea"/>
                          <a:cs typeface="+mn-cs"/>
                        </a:rPr>
                        <a:t>L’ambiente di apprendimento riconosce nei discenti i principali partecipanti, incoraggia il loro </a:t>
                      </a:r>
                      <a:r>
                        <a:rPr lang="it-IT" sz="1400" b="1" i="0" kern="1200" dirty="0">
                          <a:solidFill>
                            <a:schemeClr val="dk1"/>
                          </a:solidFill>
                          <a:effectLst/>
                          <a:latin typeface="SOFIAPRO-SEMIBOLD" panose="020B0000000000000000" pitchFamily="34" charset="77"/>
                          <a:ea typeface="+mn-ea"/>
                          <a:cs typeface="+mn-cs"/>
                        </a:rPr>
                        <a:t>impegno attivo</a:t>
                      </a:r>
                      <a:r>
                        <a:rPr lang="it-IT" sz="1400" b="0" i="0" kern="1200" dirty="0">
                          <a:solidFill>
                            <a:schemeClr val="dk1"/>
                          </a:solidFill>
                          <a:effectLst/>
                          <a:latin typeface="SOFIAPRO-LIGHT" panose="020B0000000000000000" pitchFamily="34" charset="77"/>
                          <a:ea typeface="+mn-ea"/>
                          <a:cs typeface="+mn-cs"/>
                        </a:rPr>
                        <a:t> e sviluppa in loro la consapevolezza delle loro attività da discenti. </a:t>
                      </a:r>
                      <a:endParaRPr lang="it-IT" sz="1400" b="0" i="0" dirty="0">
                        <a:effectLst/>
                        <a:latin typeface="SOFIAPRO-LIGHT" panose="020B0000000000000000" pitchFamily="34" charset="77"/>
                      </a:endParaRPr>
                    </a:p>
                  </a:txBody>
                  <a:tcPr marL="72000" marR="72000" marT="72000" marB="72000" anchor="ctr"/>
                </a:tc>
                <a:extLst>
                  <a:ext uri="{0D108BD9-81ED-4DB2-BD59-A6C34878D82A}">
                    <a16:rowId xmlns:a16="http://schemas.microsoft.com/office/drawing/2014/main" val="2106521078"/>
                  </a:ext>
                </a:extLst>
              </a:tr>
              <a:tr h="564585">
                <a:tc>
                  <a:txBody>
                    <a:bodyPr/>
                    <a:lstStyle/>
                    <a:p>
                      <a:pPr algn="ctr">
                        <a:lnSpc>
                          <a:spcPct val="120000"/>
                        </a:lnSpc>
                      </a:pPr>
                      <a:r>
                        <a:rPr lang="it-IT" sz="1400" b="0" i="0" dirty="0">
                          <a:latin typeface="SOFIAPRO-LIGHT" panose="020B0000000000000000" pitchFamily="34" charset="77"/>
                        </a:rPr>
                        <a:t>2</a:t>
                      </a:r>
                    </a:p>
                  </a:txBody>
                  <a:tcPr marL="72000" marR="72000" marT="72000" marB="7200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it-IT" sz="1400" b="0" i="0" kern="1200" dirty="0">
                          <a:solidFill>
                            <a:schemeClr val="dk1"/>
                          </a:solidFill>
                          <a:effectLst/>
                          <a:latin typeface="SOFIAPRO-LIGHT" panose="020B0000000000000000" pitchFamily="34" charset="77"/>
                          <a:ea typeface="+mn-ea"/>
                          <a:cs typeface="+mn-cs"/>
                        </a:rPr>
                        <a:t>L’ambiente di apprendimento si fonda sulla natura sociale dell’apprendimento e incoraggia attivamente un </a:t>
                      </a:r>
                      <a:r>
                        <a:rPr lang="it-IT" sz="1400" b="1" i="0" kern="1200" dirty="0">
                          <a:solidFill>
                            <a:schemeClr val="dk1"/>
                          </a:solidFill>
                          <a:effectLst/>
                          <a:latin typeface="SOFIAPRO-SEMIBOLD" panose="020B0000000000000000" pitchFamily="34" charset="77"/>
                          <a:ea typeface="+mn-ea"/>
                          <a:cs typeface="+mn-cs"/>
                        </a:rPr>
                        <a:t>apprendimento cooperativo</a:t>
                      </a:r>
                      <a:r>
                        <a:rPr lang="it-IT" sz="1400" b="0" i="0" kern="1200" dirty="0">
                          <a:solidFill>
                            <a:schemeClr val="dk1"/>
                          </a:solidFill>
                          <a:effectLst/>
                          <a:latin typeface="SOFIAPRO-LIGHT" panose="020B0000000000000000" pitchFamily="34" charset="77"/>
                          <a:ea typeface="+mn-ea"/>
                          <a:cs typeface="+mn-cs"/>
                        </a:rPr>
                        <a:t> propriamente organizzato. </a:t>
                      </a:r>
                      <a:endParaRPr lang="it-IT" sz="1400" b="0" i="0" dirty="0">
                        <a:effectLst/>
                        <a:latin typeface="SOFIAPRO-LIGHT" panose="020B0000000000000000" pitchFamily="34" charset="77"/>
                      </a:endParaRPr>
                    </a:p>
                  </a:txBody>
                  <a:tcPr marL="72000" marR="72000" marT="72000" marB="72000" anchor="ctr"/>
                </a:tc>
                <a:extLst>
                  <a:ext uri="{0D108BD9-81ED-4DB2-BD59-A6C34878D82A}">
                    <a16:rowId xmlns:a16="http://schemas.microsoft.com/office/drawing/2014/main" val="3514757613"/>
                  </a:ext>
                </a:extLst>
              </a:tr>
              <a:tr h="700829">
                <a:tc>
                  <a:txBody>
                    <a:bodyPr/>
                    <a:lstStyle/>
                    <a:p>
                      <a:pPr algn="ctr">
                        <a:lnSpc>
                          <a:spcPct val="120000"/>
                        </a:lnSpc>
                      </a:pPr>
                      <a:r>
                        <a:rPr lang="it-IT" sz="1400" b="0" i="0" dirty="0">
                          <a:latin typeface="SOFIAPRO-LIGHT" panose="020B0000000000000000" pitchFamily="34" charset="77"/>
                        </a:rPr>
                        <a:t>3</a:t>
                      </a:r>
                    </a:p>
                  </a:txBody>
                  <a:tcPr marL="72000" marR="72000" marT="72000" marB="7200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it-IT" sz="1400" b="0" i="0" kern="1200" dirty="0">
                          <a:solidFill>
                            <a:schemeClr val="dk1"/>
                          </a:solidFill>
                          <a:effectLst/>
                          <a:latin typeface="SOFIAPRO-LIGHT" panose="020B0000000000000000" pitchFamily="34" charset="77"/>
                          <a:ea typeface="+mn-ea"/>
                          <a:cs typeface="+mn-cs"/>
                        </a:rPr>
                        <a:t>I professionisti dell’apprendimento all’interno dell’ambiente di apprendimento sono in sintonia sia con le </a:t>
                      </a:r>
                      <a:r>
                        <a:rPr lang="it-IT" sz="1400" b="1" i="0" kern="1200" dirty="0">
                          <a:solidFill>
                            <a:schemeClr val="dk1"/>
                          </a:solidFill>
                          <a:effectLst/>
                          <a:latin typeface="SOFIAPRO-SEMIBOLD" panose="020B0000000000000000" pitchFamily="34" charset="77"/>
                          <a:ea typeface="+mn-ea"/>
                          <a:cs typeface="+mn-cs"/>
                        </a:rPr>
                        <a:t>motivazioni</a:t>
                      </a:r>
                      <a:r>
                        <a:rPr lang="it-IT" sz="1400" b="0" i="0" kern="1200" dirty="0">
                          <a:solidFill>
                            <a:schemeClr val="dk1"/>
                          </a:solidFill>
                          <a:effectLst/>
                          <a:latin typeface="SOFIAPRO-LIGHT" panose="020B0000000000000000" pitchFamily="34" charset="77"/>
                          <a:ea typeface="+mn-ea"/>
                          <a:cs typeface="+mn-cs"/>
                        </a:rPr>
                        <a:t> degli studenti che con il ruolo cruciale che le </a:t>
                      </a:r>
                      <a:r>
                        <a:rPr lang="it-IT" sz="1400" b="1" i="0" kern="1200" dirty="0">
                          <a:solidFill>
                            <a:schemeClr val="dk1"/>
                          </a:solidFill>
                          <a:effectLst/>
                          <a:latin typeface="SOFIAPRO-SEMIBOLD" panose="020B0000000000000000" pitchFamily="34" charset="77"/>
                          <a:ea typeface="+mn-ea"/>
                          <a:cs typeface="+mn-cs"/>
                        </a:rPr>
                        <a:t>emozioni</a:t>
                      </a:r>
                      <a:r>
                        <a:rPr lang="it-IT" sz="1400" b="0" i="0" kern="1200" dirty="0">
                          <a:solidFill>
                            <a:schemeClr val="dk1"/>
                          </a:solidFill>
                          <a:effectLst/>
                          <a:latin typeface="SOFIAPRO-LIGHT" panose="020B0000000000000000" pitchFamily="34" charset="77"/>
                          <a:ea typeface="+mn-ea"/>
                          <a:cs typeface="+mn-cs"/>
                        </a:rPr>
                        <a:t> hanno nell’ottenimento dei risultati. </a:t>
                      </a:r>
                      <a:endParaRPr lang="it-IT" sz="1400" b="0" i="0" dirty="0">
                        <a:effectLst/>
                        <a:latin typeface="SOFIAPRO-LIGHT" panose="020B0000000000000000" pitchFamily="34" charset="77"/>
                      </a:endParaRPr>
                    </a:p>
                  </a:txBody>
                  <a:tcPr marL="72000" marR="72000" marT="72000" marB="72000" anchor="ctr"/>
                </a:tc>
                <a:extLst>
                  <a:ext uri="{0D108BD9-81ED-4DB2-BD59-A6C34878D82A}">
                    <a16:rowId xmlns:a16="http://schemas.microsoft.com/office/drawing/2014/main" val="1469953971"/>
                  </a:ext>
                </a:extLst>
              </a:tr>
              <a:tr h="564585">
                <a:tc>
                  <a:txBody>
                    <a:bodyPr/>
                    <a:lstStyle/>
                    <a:p>
                      <a:pPr algn="ctr">
                        <a:lnSpc>
                          <a:spcPct val="120000"/>
                        </a:lnSpc>
                      </a:pPr>
                      <a:r>
                        <a:rPr lang="it-IT" sz="1400" b="0" i="0" dirty="0">
                          <a:latin typeface="SOFIAPRO-LIGHT" panose="020B0000000000000000" pitchFamily="34" charset="77"/>
                        </a:rPr>
                        <a:t>4</a:t>
                      </a:r>
                    </a:p>
                  </a:txBody>
                  <a:tcPr marL="72000" marR="72000" marT="72000" marB="7200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it-IT" sz="1400" b="0" i="0" kern="1200" dirty="0">
                          <a:solidFill>
                            <a:schemeClr val="dk1"/>
                          </a:solidFill>
                          <a:effectLst/>
                          <a:latin typeface="SOFIAPRO-LIGHT" panose="020B0000000000000000" pitchFamily="34" charset="77"/>
                          <a:ea typeface="+mn-ea"/>
                          <a:cs typeface="+mn-cs"/>
                        </a:rPr>
                        <a:t>L’ambiente di apprendimento è sensibile alle </a:t>
                      </a:r>
                      <a:r>
                        <a:rPr lang="it-IT" sz="1400" b="1" i="0" kern="1200" dirty="0">
                          <a:solidFill>
                            <a:schemeClr val="dk1"/>
                          </a:solidFill>
                          <a:effectLst/>
                          <a:latin typeface="SOFIAPRO-SEMIBOLD" panose="020B0000000000000000" pitchFamily="34" charset="77"/>
                          <a:ea typeface="+mn-ea"/>
                          <a:cs typeface="+mn-cs"/>
                        </a:rPr>
                        <a:t>differenze individuali</a:t>
                      </a:r>
                      <a:r>
                        <a:rPr lang="it-IT" sz="1400" b="0" i="0" kern="1200" dirty="0">
                          <a:solidFill>
                            <a:schemeClr val="dk1"/>
                          </a:solidFill>
                          <a:effectLst/>
                          <a:latin typeface="SOFIAPRO-LIGHT" panose="020B0000000000000000" pitchFamily="34" charset="77"/>
                          <a:ea typeface="+mn-ea"/>
                          <a:cs typeface="+mn-cs"/>
                        </a:rPr>
                        <a:t> tra gli studenti e le studentesse che lo compongono, ivi comprese le loro conoscenze pregresse. </a:t>
                      </a:r>
                      <a:endParaRPr lang="it-IT" sz="1400" b="0" i="0" dirty="0">
                        <a:effectLst/>
                        <a:latin typeface="SOFIAPRO-LIGHT" panose="020B0000000000000000" pitchFamily="34" charset="77"/>
                      </a:endParaRPr>
                    </a:p>
                  </a:txBody>
                  <a:tcPr marL="72000" marR="72000" marT="72000" marB="72000" anchor="ctr"/>
                </a:tc>
                <a:extLst>
                  <a:ext uri="{0D108BD9-81ED-4DB2-BD59-A6C34878D82A}">
                    <a16:rowId xmlns:a16="http://schemas.microsoft.com/office/drawing/2014/main" val="3954468656"/>
                  </a:ext>
                </a:extLst>
              </a:tr>
              <a:tr h="564585">
                <a:tc>
                  <a:txBody>
                    <a:bodyPr/>
                    <a:lstStyle/>
                    <a:p>
                      <a:pPr algn="ctr">
                        <a:lnSpc>
                          <a:spcPct val="120000"/>
                        </a:lnSpc>
                      </a:pPr>
                      <a:r>
                        <a:rPr lang="it-IT" sz="1400" b="0" i="0" dirty="0">
                          <a:latin typeface="SOFIAPRO-LIGHT" panose="020B0000000000000000" pitchFamily="34" charset="77"/>
                        </a:rPr>
                        <a:t>5</a:t>
                      </a:r>
                    </a:p>
                  </a:txBody>
                  <a:tcPr marL="72000" marR="72000" marT="72000" marB="7200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it-IT" sz="1400" b="0" i="0" kern="1200" dirty="0">
                          <a:solidFill>
                            <a:schemeClr val="dk1"/>
                          </a:solidFill>
                          <a:effectLst/>
                          <a:latin typeface="SOFIAPRO-LIGHT" panose="020B0000000000000000" pitchFamily="34" charset="77"/>
                          <a:ea typeface="+mn-ea"/>
                          <a:cs typeface="+mn-cs"/>
                        </a:rPr>
                        <a:t>L’ambiente di apprendimento elabora programmi che richiedono un impegno costante mettendo tutti in gioco senza provocare un </a:t>
                      </a:r>
                      <a:r>
                        <a:rPr lang="it-IT" sz="1400" b="1" i="0" kern="1200" dirty="0">
                          <a:solidFill>
                            <a:schemeClr val="dk1"/>
                          </a:solidFill>
                          <a:effectLst/>
                          <a:latin typeface="SOFIAPRO-SEMIBOLD" panose="020B0000000000000000" pitchFamily="34" charset="77"/>
                          <a:ea typeface="+mn-ea"/>
                          <a:cs typeface="+mn-cs"/>
                        </a:rPr>
                        <a:t>sovraccarico</a:t>
                      </a:r>
                      <a:r>
                        <a:rPr lang="it-IT" sz="1400" b="0" i="0" kern="1200" dirty="0">
                          <a:solidFill>
                            <a:schemeClr val="dk1"/>
                          </a:solidFill>
                          <a:effectLst/>
                          <a:latin typeface="SOFIAPRO-LIGHT" panose="020B0000000000000000" pitchFamily="34" charset="77"/>
                          <a:ea typeface="+mn-ea"/>
                          <a:cs typeface="+mn-cs"/>
                        </a:rPr>
                        <a:t> eccessivo di lavoro. </a:t>
                      </a:r>
                      <a:endParaRPr lang="it-IT" sz="1400" b="0" i="0" dirty="0">
                        <a:effectLst/>
                        <a:latin typeface="SOFIAPRO-LIGHT" panose="020B0000000000000000" pitchFamily="34" charset="77"/>
                      </a:endParaRPr>
                    </a:p>
                  </a:txBody>
                  <a:tcPr marL="72000" marR="72000" marT="72000" marB="72000" anchor="ctr"/>
                </a:tc>
                <a:extLst>
                  <a:ext uri="{0D108BD9-81ED-4DB2-BD59-A6C34878D82A}">
                    <a16:rowId xmlns:a16="http://schemas.microsoft.com/office/drawing/2014/main" val="2557837647"/>
                  </a:ext>
                </a:extLst>
              </a:tr>
              <a:tr h="700829">
                <a:tc>
                  <a:txBody>
                    <a:bodyPr/>
                    <a:lstStyle/>
                    <a:p>
                      <a:pPr algn="ctr">
                        <a:lnSpc>
                          <a:spcPct val="120000"/>
                        </a:lnSpc>
                      </a:pPr>
                      <a:r>
                        <a:rPr lang="it-IT" sz="1400" b="0" i="0" dirty="0">
                          <a:latin typeface="SOFIAPRO-LIGHT" panose="020B0000000000000000" pitchFamily="34" charset="77"/>
                        </a:rPr>
                        <a:t>6</a:t>
                      </a:r>
                    </a:p>
                  </a:txBody>
                  <a:tcPr marL="72000" marR="72000" marT="72000" marB="7200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it-IT" sz="1400" b="0" i="0" kern="1200" dirty="0">
                          <a:solidFill>
                            <a:schemeClr val="dk1"/>
                          </a:solidFill>
                          <a:effectLst/>
                          <a:latin typeface="SOFIAPRO-LIGHT" panose="020B0000000000000000" pitchFamily="34" charset="77"/>
                          <a:ea typeface="+mn-ea"/>
                          <a:cs typeface="+mn-cs"/>
                        </a:rPr>
                        <a:t>L’ambiente di apprendimento opera avendo ben presenti le aspettative e implementa strategie di valutazione coerenti con tali aspettative; pone altresì una forte enfasi sul </a:t>
                      </a:r>
                      <a:r>
                        <a:rPr lang="it-IT" sz="1400" b="1" i="0" kern="1200" dirty="0">
                          <a:solidFill>
                            <a:schemeClr val="dk1"/>
                          </a:solidFill>
                          <a:effectLst/>
                          <a:latin typeface="SOFIAPRO-SEMIBOLD" panose="020B0000000000000000" pitchFamily="34" charset="77"/>
                          <a:ea typeface="+mn-ea"/>
                          <a:cs typeface="+mn-cs"/>
                        </a:rPr>
                        <a:t>feedback formativo</a:t>
                      </a:r>
                      <a:r>
                        <a:rPr lang="it-IT" sz="1400" b="0" i="0" kern="1200" dirty="0">
                          <a:solidFill>
                            <a:schemeClr val="dk1"/>
                          </a:solidFill>
                          <a:effectLst/>
                          <a:latin typeface="SOFIAPRO-LIGHT" panose="020B0000000000000000" pitchFamily="34" charset="77"/>
                          <a:ea typeface="+mn-ea"/>
                          <a:cs typeface="+mn-cs"/>
                        </a:rPr>
                        <a:t> per supportare l’apprendimento. </a:t>
                      </a:r>
                      <a:endParaRPr lang="it-IT" sz="1400" b="0" i="0" dirty="0">
                        <a:effectLst/>
                        <a:latin typeface="SOFIAPRO-LIGHT" panose="020B0000000000000000" pitchFamily="34" charset="77"/>
                      </a:endParaRPr>
                    </a:p>
                  </a:txBody>
                  <a:tcPr marL="72000" marR="72000" marT="72000" marB="72000" anchor="ctr"/>
                </a:tc>
                <a:extLst>
                  <a:ext uri="{0D108BD9-81ED-4DB2-BD59-A6C34878D82A}">
                    <a16:rowId xmlns:a16="http://schemas.microsoft.com/office/drawing/2014/main" val="2680526848"/>
                  </a:ext>
                </a:extLst>
              </a:tr>
              <a:tr h="564585">
                <a:tc>
                  <a:txBody>
                    <a:bodyPr/>
                    <a:lstStyle/>
                    <a:p>
                      <a:pPr algn="ctr">
                        <a:lnSpc>
                          <a:spcPct val="120000"/>
                        </a:lnSpc>
                      </a:pPr>
                      <a:r>
                        <a:rPr lang="it-IT" sz="1400" b="0" i="0" dirty="0">
                          <a:latin typeface="SOFIAPRO-LIGHT" panose="020B0000000000000000" pitchFamily="34" charset="77"/>
                        </a:rPr>
                        <a:t>7</a:t>
                      </a:r>
                    </a:p>
                  </a:txBody>
                  <a:tcPr marL="72000" marR="72000" marT="72000" marB="7200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it-IT" sz="1400" b="0" i="0" kern="1200" dirty="0">
                          <a:solidFill>
                            <a:schemeClr val="dk1"/>
                          </a:solidFill>
                          <a:effectLst/>
                          <a:latin typeface="SOFIAPRO-LIGHT" panose="020B0000000000000000" pitchFamily="34" charset="77"/>
                          <a:ea typeface="+mn-ea"/>
                          <a:cs typeface="+mn-cs"/>
                        </a:rPr>
                        <a:t>L’ambiente di apprendimento promuove con convinzione la “</a:t>
                      </a:r>
                      <a:r>
                        <a:rPr lang="it-IT" sz="1400" b="1" i="0" kern="1200" dirty="0">
                          <a:solidFill>
                            <a:schemeClr val="dk1"/>
                          </a:solidFill>
                          <a:effectLst/>
                          <a:latin typeface="SOFIAPRO-SEMIBOLD" panose="020B0000000000000000" pitchFamily="34" charset="77"/>
                          <a:ea typeface="+mn-ea"/>
                          <a:cs typeface="+mn-cs"/>
                        </a:rPr>
                        <a:t>connessione</a:t>
                      </a:r>
                      <a:r>
                        <a:rPr lang="it-IT" sz="1400" b="0" i="0" kern="1200" dirty="0">
                          <a:solidFill>
                            <a:schemeClr val="dk1"/>
                          </a:solidFill>
                          <a:effectLst/>
                          <a:latin typeface="SOFIAPRO-LIGHT" panose="020B0000000000000000" pitchFamily="34" charset="77"/>
                          <a:ea typeface="+mn-ea"/>
                          <a:cs typeface="+mn-cs"/>
                        </a:rPr>
                        <a:t> orizzontale” tra aree di conoscenza e materie, nonché con la comunità e il mondo più in generale. </a:t>
                      </a:r>
                      <a:endParaRPr lang="it-IT" sz="1400" b="0" i="0" dirty="0">
                        <a:effectLst/>
                        <a:latin typeface="SOFIAPRO-LIGHT" panose="020B0000000000000000" pitchFamily="34" charset="77"/>
                      </a:endParaRPr>
                    </a:p>
                  </a:txBody>
                  <a:tcPr marL="72000" marR="72000" marT="72000" marB="72000" anchor="ctr"/>
                </a:tc>
                <a:extLst>
                  <a:ext uri="{0D108BD9-81ED-4DB2-BD59-A6C34878D82A}">
                    <a16:rowId xmlns:a16="http://schemas.microsoft.com/office/drawing/2014/main" val="2457759623"/>
                  </a:ext>
                </a:extLst>
              </a:tr>
            </a:tbl>
          </a:graphicData>
        </a:graphic>
      </p:graphicFrame>
    </p:spTree>
    <p:extLst>
      <p:ext uri="{BB962C8B-B14F-4D97-AF65-F5344CB8AC3E}">
        <p14:creationId xmlns:p14="http://schemas.microsoft.com/office/powerpoint/2010/main" val="317589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6F2F730-6177-D263-8845-E6D2A31CEF88}"/>
              </a:ext>
            </a:extLst>
          </p:cNvPr>
          <p:cNvSpPr txBox="1"/>
          <p:nvPr/>
        </p:nvSpPr>
        <p:spPr>
          <a:xfrm>
            <a:off x="8022210" y="1178351"/>
            <a:ext cx="184731" cy="369332"/>
          </a:xfrm>
          <a:prstGeom prst="rect">
            <a:avLst/>
          </a:prstGeom>
          <a:noFill/>
        </p:spPr>
        <p:txBody>
          <a:bodyPr wrap="none" rtlCol="0">
            <a:spAutoFit/>
          </a:bodyPr>
          <a:lstStyle/>
          <a:p>
            <a:endParaRPr lang="it-IT" dirty="0"/>
          </a:p>
        </p:txBody>
      </p:sp>
      <p:pic>
        <p:nvPicPr>
          <p:cNvPr id="6" name="Immagine 5">
            <a:extLst>
              <a:ext uri="{FF2B5EF4-FFF2-40B4-BE49-F238E27FC236}">
                <a16:creationId xmlns:a16="http://schemas.microsoft.com/office/drawing/2014/main" id="{2F41CCF5-80B7-601E-865C-00A08F989115}"/>
              </a:ext>
            </a:extLst>
          </p:cNvPr>
          <p:cNvPicPr>
            <a:picLocks noChangeAspect="1"/>
          </p:cNvPicPr>
          <p:nvPr/>
        </p:nvPicPr>
        <p:blipFill>
          <a:blip r:embed="rId2"/>
          <a:stretch>
            <a:fillRect/>
          </a:stretch>
        </p:blipFill>
        <p:spPr>
          <a:xfrm>
            <a:off x="5422463" y="6454425"/>
            <a:ext cx="1347074" cy="237161"/>
          </a:xfrm>
          <a:prstGeom prst="rect">
            <a:avLst/>
          </a:prstGeom>
        </p:spPr>
      </p:pic>
      <p:sp>
        <p:nvSpPr>
          <p:cNvPr id="14" name="CasellaDiTesto 13">
            <a:extLst>
              <a:ext uri="{FF2B5EF4-FFF2-40B4-BE49-F238E27FC236}">
                <a16:creationId xmlns:a16="http://schemas.microsoft.com/office/drawing/2014/main" id="{43EFD394-849F-3DFE-BB03-65FA79AE867B}"/>
              </a:ext>
            </a:extLst>
          </p:cNvPr>
          <p:cNvSpPr txBox="1"/>
          <p:nvPr/>
        </p:nvSpPr>
        <p:spPr>
          <a:xfrm>
            <a:off x="628693" y="-79774"/>
            <a:ext cx="10877107" cy="15258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LE PIATTAFORME </a:t>
            </a:r>
            <a:r>
              <a:rPr lang="en-US" sz="3600" b="1" dirty="0">
                <a:solidFill>
                  <a:srgbClr val="00B0F0"/>
                </a:solidFill>
                <a:latin typeface="Sofia Pro" panose="020B0000000000000000" pitchFamily="34" charset="77"/>
                <a:ea typeface="+mj-ea"/>
                <a:cs typeface="+mj-cs"/>
              </a:rPr>
              <a:t>MAIEUTICAL</a:t>
            </a:r>
          </a:p>
        </p:txBody>
      </p:sp>
      <p:sp>
        <p:nvSpPr>
          <p:cNvPr id="39" name="CasellaDiTesto 38">
            <a:extLst>
              <a:ext uri="{FF2B5EF4-FFF2-40B4-BE49-F238E27FC236}">
                <a16:creationId xmlns:a16="http://schemas.microsoft.com/office/drawing/2014/main" id="{359B82CB-6A79-22AE-3E94-2EC98D69E8AE}"/>
              </a:ext>
            </a:extLst>
          </p:cNvPr>
          <p:cNvSpPr txBox="1"/>
          <p:nvPr/>
        </p:nvSpPr>
        <p:spPr>
          <a:xfrm>
            <a:off x="628693" y="1621490"/>
            <a:ext cx="2654894" cy="2540632"/>
          </a:xfrm>
          <a:prstGeom prst="rect">
            <a:avLst/>
          </a:prstGeom>
          <a:noFill/>
        </p:spPr>
        <p:txBody>
          <a:bodyPr wrap="none" rtlCol="0">
            <a:spAutoFit/>
          </a:bodyPr>
          <a:lstStyle/>
          <a:p>
            <a:pPr>
              <a:lnSpc>
                <a:spcPct val="150000"/>
              </a:lnSpc>
            </a:pPr>
            <a:r>
              <a:rPr lang="it-IT" b="1" dirty="0">
                <a:latin typeface="Sofia Pro" panose="020B0000000000000000" pitchFamily="34" charset="77"/>
              </a:rPr>
              <a:t>Le discipline</a:t>
            </a:r>
            <a:endParaRPr lang="it-IT" dirty="0">
              <a:latin typeface="SOFIAPRO-LIGHT" panose="020B0000000000000000" pitchFamily="34" charset="77"/>
            </a:endParaRPr>
          </a:p>
          <a:p>
            <a:pPr marL="285750" indent="-285750">
              <a:lnSpc>
                <a:spcPct val="150000"/>
              </a:lnSpc>
              <a:buFont typeface="Arial" panose="020B0604020202020204" pitchFamily="34" charset="0"/>
              <a:buChar char="•"/>
            </a:pPr>
            <a:r>
              <a:rPr lang="it-IT" dirty="0">
                <a:latin typeface="SOFIAPRO-LIGHT" panose="020B0000000000000000" pitchFamily="34" charset="77"/>
              </a:rPr>
              <a:t>Matematica </a:t>
            </a:r>
          </a:p>
          <a:p>
            <a:pPr marL="285750" indent="-285750">
              <a:lnSpc>
                <a:spcPct val="150000"/>
              </a:lnSpc>
              <a:buFont typeface="Arial" panose="020B0604020202020204" pitchFamily="34" charset="0"/>
              <a:buChar char="•"/>
            </a:pPr>
            <a:r>
              <a:rPr lang="it-IT" dirty="0">
                <a:latin typeface="SOFIAPRO-LIGHT" panose="020B0000000000000000" pitchFamily="34" charset="77"/>
              </a:rPr>
              <a:t>Italiano Grammatica</a:t>
            </a:r>
          </a:p>
          <a:p>
            <a:pPr marL="285750" indent="-285750">
              <a:lnSpc>
                <a:spcPct val="150000"/>
              </a:lnSpc>
              <a:buFont typeface="Arial" panose="020B0604020202020204" pitchFamily="34" charset="0"/>
              <a:buChar char="•"/>
            </a:pPr>
            <a:r>
              <a:rPr lang="it-IT" dirty="0">
                <a:latin typeface="SOFIAPRO-LIGHT" panose="020B0000000000000000" pitchFamily="34" charset="77"/>
              </a:rPr>
              <a:t>Italiano Antologia</a:t>
            </a:r>
          </a:p>
          <a:p>
            <a:pPr marL="285750" indent="-285750">
              <a:lnSpc>
                <a:spcPct val="150000"/>
              </a:lnSpc>
              <a:buFont typeface="Arial" panose="020B0604020202020204" pitchFamily="34" charset="0"/>
              <a:buChar char="•"/>
            </a:pPr>
            <a:r>
              <a:rPr lang="it-IT" dirty="0">
                <a:latin typeface="SOFIAPRO-LIGHT" panose="020B0000000000000000" pitchFamily="34" charset="77"/>
              </a:rPr>
              <a:t>Latino</a:t>
            </a:r>
          </a:p>
          <a:p>
            <a:pPr marL="285750" indent="-285750">
              <a:lnSpc>
                <a:spcPct val="150000"/>
              </a:lnSpc>
              <a:buFont typeface="Arial" panose="020B0604020202020204" pitchFamily="34" charset="0"/>
              <a:buChar char="•"/>
            </a:pPr>
            <a:r>
              <a:rPr lang="it-IT" dirty="0">
                <a:latin typeface="SOFIAPRO-LIGHT" panose="020B0000000000000000" pitchFamily="34" charset="77"/>
              </a:rPr>
              <a:t>Greco</a:t>
            </a:r>
          </a:p>
        </p:txBody>
      </p:sp>
      <p:sp>
        <p:nvSpPr>
          <p:cNvPr id="40" name="CasellaDiTesto 39">
            <a:extLst>
              <a:ext uri="{FF2B5EF4-FFF2-40B4-BE49-F238E27FC236}">
                <a16:creationId xmlns:a16="http://schemas.microsoft.com/office/drawing/2014/main" id="{9AAD7D6C-3F77-0C74-F199-B116108BF986}"/>
              </a:ext>
            </a:extLst>
          </p:cNvPr>
          <p:cNvSpPr txBox="1"/>
          <p:nvPr/>
        </p:nvSpPr>
        <p:spPr>
          <a:xfrm>
            <a:off x="4023003" y="1621490"/>
            <a:ext cx="3323346" cy="1290418"/>
          </a:xfrm>
          <a:prstGeom prst="rect">
            <a:avLst/>
          </a:prstGeom>
          <a:noFill/>
        </p:spPr>
        <p:txBody>
          <a:bodyPr wrap="none" rtlCol="0">
            <a:spAutoFit/>
          </a:bodyPr>
          <a:lstStyle/>
          <a:p>
            <a:pPr>
              <a:lnSpc>
                <a:spcPct val="150000"/>
              </a:lnSpc>
            </a:pPr>
            <a:r>
              <a:rPr lang="it-IT" b="1" dirty="0">
                <a:latin typeface="Sofia Pro" panose="020B0000000000000000" pitchFamily="34" charset="77"/>
              </a:rPr>
              <a:t>I contenuti</a:t>
            </a:r>
          </a:p>
          <a:p>
            <a:pPr marL="285750" indent="-285750">
              <a:lnSpc>
                <a:spcPct val="150000"/>
              </a:lnSpc>
              <a:buFont typeface="Arial" panose="020B0604020202020204" pitchFamily="34" charset="0"/>
              <a:buChar char="•"/>
            </a:pPr>
            <a:r>
              <a:rPr lang="it-IT" dirty="0">
                <a:latin typeface="SOFIAPRO-LIGHT" panose="020B0000000000000000" pitchFamily="34" charset="77"/>
              </a:rPr>
              <a:t>Aderenza ai libri di testo</a:t>
            </a:r>
          </a:p>
          <a:p>
            <a:pPr marL="285750" indent="-285750">
              <a:lnSpc>
                <a:spcPct val="150000"/>
              </a:lnSpc>
              <a:buFont typeface="Arial" panose="020B0604020202020204" pitchFamily="34" charset="0"/>
              <a:buChar char="•"/>
            </a:pPr>
            <a:r>
              <a:rPr lang="it-IT" dirty="0">
                <a:latin typeface="SOFIAPRO-LIGHT" panose="020B0000000000000000" pitchFamily="34" charset="77"/>
              </a:rPr>
              <a:t>Approccio per competenze</a:t>
            </a:r>
          </a:p>
        </p:txBody>
      </p:sp>
      <p:sp>
        <p:nvSpPr>
          <p:cNvPr id="41" name="CasellaDiTesto 40">
            <a:extLst>
              <a:ext uri="{FF2B5EF4-FFF2-40B4-BE49-F238E27FC236}">
                <a16:creationId xmlns:a16="http://schemas.microsoft.com/office/drawing/2014/main" id="{CAEA08CE-D204-E6B6-E369-8179E1AE2567}"/>
              </a:ext>
            </a:extLst>
          </p:cNvPr>
          <p:cNvSpPr txBox="1"/>
          <p:nvPr/>
        </p:nvSpPr>
        <p:spPr>
          <a:xfrm>
            <a:off x="3996021" y="3250857"/>
            <a:ext cx="2773516" cy="2121415"/>
          </a:xfrm>
          <a:prstGeom prst="rect">
            <a:avLst/>
          </a:prstGeom>
          <a:noFill/>
        </p:spPr>
        <p:txBody>
          <a:bodyPr wrap="none" rtlCol="0">
            <a:spAutoFit/>
          </a:bodyPr>
          <a:lstStyle/>
          <a:p>
            <a:pPr>
              <a:lnSpc>
                <a:spcPct val="150000"/>
              </a:lnSpc>
            </a:pPr>
            <a:r>
              <a:rPr lang="it-IT" b="1" dirty="0">
                <a:latin typeface="Sofia Pro" panose="020B0000000000000000" pitchFamily="34" charset="77"/>
              </a:rPr>
              <a:t>Il metodo</a:t>
            </a:r>
          </a:p>
          <a:p>
            <a:pPr marL="285750" indent="-285750">
              <a:lnSpc>
                <a:spcPct val="150000"/>
              </a:lnSpc>
              <a:buFont typeface="Arial" panose="020B0604020202020204" pitchFamily="34" charset="0"/>
              <a:buChar char="•"/>
            </a:pPr>
            <a:r>
              <a:rPr lang="it-IT" dirty="0">
                <a:latin typeface="SOFIAPRO-LIGHT" panose="020B0000000000000000" pitchFamily="34" charset="77"/>
              </a:rPr>
              <a:t>Didattica per obiettivi</a:t>
            </a:r>
          </a:p>
          <a:p>
            <a:pPr marL="285750" indent="-285750">
              <a:lnSpc>
                <a:spcPct val="150000"/>
              </a:lnSpc>
              <a:buFont typeface="Arial" panose="020B0604020202020204" pitchFamily="34" charset="0"/>
              <a:buChar char="•"/>
            </a:pPr>
            <a:r>
              <a:rPr lang="it-IT" dirty="0">
                <a:latin typeface="SOFIAPRO-LIGHT" panose="020B0000000000000000" pitchFamily="34" charset="77"/>
              </a:rPr>
              <a:t>Lezioni personalizzate</a:t>
            </a:r>
          </a:p>
          <a:p>
            <a:pPr marL="285750" indent="-285750">
              <a:lnSpc>
                <a:spcPct val="150000"/>
              </a:lnSpc>
              <a:buFont typeface="Arial" panose="020B0604020202020204" pitchFamily="34" charset="0"/>
              <a:buChar char="•"/>
            </a:pPr>
            <a:r>
              <a:rPr lang="it-IT" dirty="0">
                <a:latin typeface="SOFIAPRO-LIGHT" panose="020B0000000000000000" pitchFamily="34" charset="77"/>
              </a:rPr>
              <a:t>Inclusività</a:t>
            </a:r>
          </a:p>
          <a:p>
            <a:pPr marL="285750" indent="-285750">
              <a:lnSpc>
                <a:spcPct val="150000"/>
              </a:lnSpc>
              <a:buFont typeface="Arial" panose="020B0604020202020204" pitchFamily="34" charset="0"/>
              <a:buChar char="•"/>
            </a:pPr>
            <a:endParaRPr lang="it-IT" dirty="0">
              <a:latin typeface="SOFIAPRO-EXTRALIGHT" panose="02000000000000000000" pitchFamily="2" charset="77"/>
            </a:endParaRPr>
          </a:p>
        </p:txBody>
      </p:sp>
      <p:sp>
        <p:nvSpPr>
          <p:cNvPr id="42" name="CasellaDiTesto 41">
            <a:extLst>
              <a:ext uri="{FF2B5EF4-FFF2-40B4-BE49-F238E27FC236}">
                <a16:creationId xmlns:a16="http://schemas.microsoft.com/office/drawing/2014/main" id="{2D2A895A-D45A-3AE3-7630-706FC13D378E}"/>
              </a:ext>
            </a:extLst>
          </p:cNvPr>
          <p:cNvSpPr txBox="1"/>
          <p:nvPr/>
        </p:nvSpPr>
        <p:spPr>
          <a:xfrm>
            <a:off x="7911283" y="1621490"/>
            <a:ext cx="4081934" cy="4614405"/>
          </a:xfrm>
          <a:prstGeom prst="rect">
            <a:avLst/>
          </a:prstGeom>
          <a:noFill/>
        </p:spPr>
        <p:txBody>
          <a:bodyPr wrap="square" rtlCol="0">
            <a:spAutoFit/>
          </a:bodyPr>
          <a:lstStyle/>
          <a:p>
            <a:pPr>
              <a:lnSpc>
                <a:spcPct val="150000"/>
              </a:lnSpc>
            </a:pPr>
            <a:r>
              <a:rPr lang="it-IT" b="1" dirty="0">
                <a:latin typeface="Sofia Pro" panose="020B0000000000000000" pitchFamily="34" charset="77"/>
              </a:rPr>
              <a:t>I punti di forza</a:t>
            </a:r>
          </a:p>
          <a:p>
            <a:pPr marL="285750" indent="-285750">
              <a:lnSpc>
                <a:spcPct val="150000"/>
              </a:lnSpc>
              <a:buFont typeface="Arial" panose="020B0604020202020204" pitchFamily="34" charset="0"/>
              <a:buChar char="•"/>
            </a:pPr>
            <a:r>
              <a:rPr lang="it-IT" dirty="0">
                <a:latin typeface="SOFIAPRO-LIGHT" panose="020B0000000000000000" pitchFamily="34" charset="77"/>
              </a:rPr>
              <a:t>Per lo studente:</a:t>
            </a:r>
          </a:p>
          <a:p>
            <a:pPr marL="742950" lvl="1" indent="-285750">
              <a:lnSpc>
                <a:spcPct val="150000"/>
              </a:lnSpc>
              <a:buFont typeface="Arial" panose="020B0604020202020204" pitchFamily="34" charset="0"/>
              <a:buChar char="•"/>
            </a:pPr>
            <a:r>
              <a:rPr lang="it-IT" dirty="0" err="1">
                <a:latin typeface="SOFIAPRO-LIGHT" panose="020B0000000000000000" pitchFamily="34" charset="77"/>
              </a:rPr>
              <a:t>gamification</a:t>
            </a:r>
            <a:endParaRPr lang="it-IT" dirty="0">
              <a:latin typeface="SOFIAPRO-LIGHT" panose="020B0000000000000000" pitchFamily="34" charset="77"/>
            </a:endParaRPr>
          </a:p>
          <a:p>
            <a:pPr marL="742950" lvl="1" indent="-285750">
              <a:lnSpc>
                <a:spcPct val="150000"/>
              </a:lnSpc>
              <a:buFont typeface="Arial" panose="020B0604020202020204" pitchFamily="34" charset="0"/>
              <a:buChar char="•"/>
            </a:pPr>
            <a:r>
              <a:rPr lang="it-IT" dirty="0">
                <a:latin typeface="SOFIAPRO-LIGHT" panose="020B0000000000000000" pitchFamily="34" charset="77"/>
              </a:rPr>
              <a:t>correzione immediata</a:t>
            </a:r>
          </a:p>
          <a:p>
            <a:pPr marL="742950" lvl="1" indent="-285750">
              <a:lnSpc>
                <a:spcPct val="150000"/>
              </a:lnSpc>
              <a:buFont typeface="Arial" panose="020B0604020202020204" pitchFamily="34" charset="0"/>
              <a:buChar char="•"/>
            </a:pPr>
            <a:r>
              <a:rPr lang="it-IT" dirty="0">
                <a:latin typeface="SOFIAPRO-LIGHT" panose="020B0000000000000000" pitchFamily="34" charset="77"/>
              </a:rPr>
              <a:t>risoluzione guidata</a:t>
            </a:r>
          </a:p>
          <a:p>
            <a:pPr marL="285750" indent="-285750">
              <a:lnSpc>
                <a:spcPct val="150000"/>
              </a:lnSpc>
              <a:buFont typeface="Arial" panose="020B0604020202020204" pitchFamily="34" charset="0"/>
              <a:buChar char="•"/>
            </a:pPr>
            <a:r>
              <a:rPr lang="it-IT" dirty="0">
                <a:latin typeface="SOFIAPRO-LIGHT" panose="020B0000000000000000" pitchFamily="34" charset="77"/>
              </a:rPr>
              <a:t>Per il docente:</a:t>
            </a:r>
          </a:p>
          <a:p>
            <a:pPr marL="742950" lvl="1" indent="-285750">
              <a:lnSpc>
                <a:spcPct val="150000"/>
              </a:lnSpc>
              <a:buFont typeface="Arial" panose="020B0604020202020204" pitchFamily="34" charset="0"/>
              <a:buChar char="•"/>
            </a:pPr>
            <a:r>
              <a:rPr lang="it-IT" dirty="0">
                <a:latin typeface="SOFIAPRO-LIGHT" panose="020B0000000000000000" pitchFamily="34" charset="77"/>
              </a:rPr>
              <a:t>monitoraggio obiettivi</a:t>
            </a:r>
          </a:p>
          <a:p>
            <a:pPr marL="742950" lvl="1" indent="-285750">
              <a:lnSpc>
                <a:spcPct val="150000"/>
              </a:lnSpc>
              <a:buFont typeface="Arial" panose="020B0604020202020204" pitchFamily="34" charset="0"/>
              <a:buChar char="•"/>
            </a:pPr>
            <a:r>
              <a:rPr lang="it-IT" dirty="0">
                <a:latin typeface="SOFIAPRO-LIGHT" panose="020B0000000000000000" pitchFamily="34" charset="77"/>
              </a:rPr>
              <a:t>campione errori comuni</a:t>
            </a:r>
          </a:p>
          <a:p>
            <a:pPr marL="742950" lvl="1" indent="-285750">
              <a:lnSpc>
                <a:spcPct val="150000"/>
              </a:lnSpc>
              <a:buFont typeface="Arial" panose="020B0604020202020204" pitchFamily="34" charset="0"/>
              <a:buChar char="•"/>
            </a:pPr>
            <a:r>
              <a:rPr lang="it-IT" dirty="0">
                <a:latin typeface="SOFIAPRO-LIGHT" panose="020B0000000000000000" pitchFamily="34" charset="77"/>
              </a:rPr>
              <a:t>valutazione </a:t>
            </a:r>
          </a:p>
          <a:p>
            <a:pPr marL="742950" lvl="1" indent="-285750">
              <a:lnSpc>
                <a:spcPct val="150000"/>
              </a:lnSpc>
              <a:buFont typeface="Arial" panose="020B0604020202020204" pitchFamily="34" charset="0"/>
              <a:buChar char="•"/>
            </a:pPr>
            <a:endParaRPr lang="it-IT" dirty="0">
              <a:latin typeface="SOFIAPRO-EXTRALIGHT" panose="02000000000000000000" pitchFamily="2" charset="77"/>
            </a:endParaRPr>
          </a:p>
          <a:p>
            <a:pPr marL="285750" indent="-285750">
              <a:lnSpc>
                <a:spcPct val="150000"/>
              </a:lnSpc>
              <a:buFont typeface="Arial" panose="020B0604020202020204" pitchFamily="34" charset="0"/>
              <a:buChar char="•"/>
            </a:pPr>
            <a:endParaRPr lang="it-IT" dirty="0">
              <a:latin typeface="SOFIAPRO-EXTRALIGHT" panose="02000000000000000000" pitchFamily="2" charset="77"/>
            </a:endParaRPr>
          </a:p>
        </p:txBody>
      </p:sp>
      <p:pic>
        <p:nvPicPr>
          <p:cNvPr id="43" name="Immagine 42">
            <a:extLst>
              <a:ext uri="{FF2B5EF4-FFF2-40B4-BE49-F238E27FC236}">
                <a16:creationId xmlns:a16="http://schemas.microsoft.com/office/drawing/2014/main" id="{454ACB13-E49F-143B-310C-16DE8F36FE4A}"/>
              </a:ext>
            </a:extLst>
          </p:cNvPr>
          <p:cNvPicPr>
            <a:picLocks noChangeAspect="1"/>
          </p:cNvPicPr>
          <p:nvPr/>
        </p:nvPicPr>
        <p:blipFill>
          <a:blip r:embed="rId3"/>
          <a:stretch>
            <a:fillRect/>
          </a:stretch>
        </p:blipFill>
        <p:spPr>
          <a:xfrm>
            <a:off x="-2076303" y="-915001"/>
            <a:ext cx="2612127" cy="2612127"/>
          </a:xfrm>
          <a:prstGeom prst="rect">
            <a:avLst/>
          </a:prstGeom>
        </p:spPr>
      </p:pic>
      <p:pic>
        <p:nvPicPr>
          <p:cNvPr id="44" name="Immagine 43">
            <a:extLst>
              <a:ext uri="{FF2B5EF4-FFF2-40B4-BE49-F238E27FC236}">
                <a16:creationId xmlns:a16="http://schemas.microsoft.com/office/drawing/2014/main" id="{9F4A25EA-D954-774D-DD85-1B68A7A00B2C}"/>
              </a:ext>
            </a:extLst>
          </p:cNvPr>
          <p:cNvPicPr>
            <a:picLocks noChangeAspect="1"/>
          </p:cNvPicPr>
          <p:nvPr/>
        </p:nvPicPr>
        <p:blipFill>
          <a:blip r:embed="rId4"/>
          <a:stretch>
            <a:fillRect/>
          </a:stretch>
        </p:blipFill>
        <p:spPr>
          <a:xfrm>
            <a:off x="10404389" y="4957634"/>
            <a:ext cx="2120728" cy="2120728"/>
          </a:xfrm>
          <a:prstGeom prst="rect">
            <a:avLst/>
          </a:prstGeom>
        </p:spPr>
      </p:pic>
      <p:pic>
        <p:nvPicPr>
          <p:cNvPr id="45" name="Immagine 44">
            <a:extLst>
              <a:ext uri="{FF2B5EF4-FFF2-40B4-BE49-F238E27FC236}">
                <a16:creationId xmlns:a16="http://schemas.microsoft.com/office/drawing/2014/main" id="{24D148E9-7F5E-37A0-1078-7C0110D5E842}"/>
              </a:ext>
            </a:extLst>
          </p:cNvPr>
          <p:cNvPicPr>
            <a:picLocks noChangeAspect="1"/>
          </p:cNvPicPr>
          <p:nvPr/>
        </p:nvPicPr>
        <p:blipFill>
          <a:blip r:embed="rId5"/>
          <a:stretch>
            <a:fillRect/>
          </a:stretch>
        </p:blipFill>
        <p:spPr>
          <a:xfrm>
            <a:off x="-2176275" y="4713726"/>
            <a:ext cx="4605863" cy="4482215"/>
          </a:xfrm>
          <a:prstGeom prst="rect">
            <a:avLst/>
          </a:prstGeom>
        </p:spPr>
      </p:pic>
      <p:sp>
        <p:nvSpPr>
          <p:cNvPr id="46" name="Figura a mano libera 45">
            <a:extLst>
              <a:ext uri="{FF2B5EF4-FFF2-40B4-BE49-F238E27FC236}">
                <a16:creationId xmlns:a16="http://schemas.microsoft.com/office/drawing/2014/main" id="{F58A365F-E980-2389-A4DF-4EC3CBBF9AF4}"/>
              </a:ext>
            </a:extLst>
          </p:cNvPr>
          <p:cNvSpPr/>
          <p:nvPr/>
        </p:nvSpPr>
        <p:spPr>
          <a:xfrm>
            <a:off x="10857712" y="719018"/>
            <a:ext cx="3334810" cy="1181348"/>
          </a:xfrm>
          <a:custGeom>
            <a:avLst/>
            <a:gdLst>
              <a:gd name="connsiteX0" fmla="*/ 0 w 4053016"/>
              <a:gd name="connsiteY0" fmla="*/ 296562 h 729048"/>
              <a:gd name="connsiteX1" fmla="*/ 4053016 w 4053016"/>
              <a:gd name="connsiteY1" fmla="*/ 0 h 729048"/>
              <a:gd name="connsiteX2" fmla="*/ 4053016 w 4053016"/>
              <a:gd name="connsiteY2" fmla="*/ 259491 h 729048"/>
              <a:gd name="connsiteX3" fmla="*/ 24713 w 4053016"/>
              <a:gd name="connsiteY3" fmla="*/ 729048 h 729048"/>
              <a:gd name="connsiteX4" fmla="*/ 0 w 4053016"/>
              <a:gd name="connsiteY4" fmla="*/ 296562 h 72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016" h="729048">
                <a:moveTo>
                  <a:pt x="0" y="296562"/>
                </a:moveTo>
                <a:lnTo>
                  <a:pt x="4053016" y="0"/>
                </a:lnTo>
                <a:lnTo>
                  <a:pt x="4053016" y="259491"/>
                </a:lnTo>
                <a:lnTo>
                  <a:pt x="24713" y="729048"/>
                </a:lnTo>
                <a:lnTo>
                  <a:pt x="0" y="296562"/>
                </a:lnTo>
                <a:close/>
              </a:path>
            </a:pathLst>
          </a:custGeom>
          <a:solidFill>
            <a:srgbClr val="662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81825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FD268-77A7-700C-F1F8-B6301DCBEF7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67B54FB-2A3E-9246-9186-F34FAA03BF1B}"/>
              </a:ext>
            </a:extLst>
          </p:cNvPr>
          <p:cNvPicPr>
            <a:picLocks noChangeAspect="1"/>
          </p:cNvPicPr>
          <p:nvPr/>
        </p:nvPicPr>
        <p:blipFill>
          <a:blip r:embed="rId2"/>
          <a:srcRect t="25300" b="25300"/>
          <a:stretch/>
        </p:blipFill>
        <p:spPr>
          <a:xfrm>
            <a:off x="-92765" y="-28222"/>
            <a:ext cx="12284765" cy="373884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asellaDiTesto 4">
            <a:extLst>
              <a:ext uri="{FF2B5EF4-FFF2-40B4-BE49-F238E27FC236}">
                <a16:creationId xmlns:a16="http://schemas.microsoft.com/office/drawing/2014/main" id="{96F2F730-6177-D263-8845-E6D2A31CEF88}"/>
              </a:ext>
            </a:extLst>
          </p:cNvPr>
          <p:cNvSpPr txBox="1"/>
          <p:nvPr/>
        </p:nvSpPr>
        <p:spPr>
          <a:xfrm>
            <a:off x="8022210" y="1178351"/>
            <a:ext cx="184731" cy="369332"/>
          </a:xfrm>
          <a:prstGeom prst="rect">
            <a:avLst/>
          </a:prstGeom>
          <a:noFill/>
        </p:spPr>
        <p:txBody>
          <a:bodyPr wrap="none" rtlCol="0">
            <a:spAutoFit/>
          </a:bodyPr>
          <a:lstStyle/>
          <a:p>
            <a:endParaRPr lang="it-IT" dirty="0"/>
          </a:p>
        </p:txBody>
      </p:sp>
      <p:sp>
        <p:nvSpPr>
          <p:cNvPr id="7" name="CasellaDiTesto 6">
            <a:extLst>
              <a:ext uri="{FF2B5EF4-FFF2-40B4-BE49-F238E27FC236}">
                <a16:creationId xmlns:a16="http://schemas.microsoft.com/office/drawing/2014/main" id="{52EB1267-9F3D-E994-E236-76D2CB272C06}"/>
              </a:ext>
            </a:extLst>
          </p:cNvPr>
          <p:cNvSpPr txBox="1"/>
          <p:nvPr/>
        </p:nvSpPr>
        <p:spPr>
          <a:xfrm>
            <a:off x="574996" y="3912522"/>
            <a:ext cx="3795316"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OBIETTIVI</a:t>
            </a:r>
            <a:br>
              <a:rPr lang="en-US" sz="3600" b="1" dirty="0">
                <a:latin typeface="Sofia Pro" panose="020B0000000000000000" pitchFamily="34" charset="77"/>
                <a:ea typeface="+mj-ea"/>
                <a:cs typeface="+mj-cs"/>
              </a:rPr>
            </a:br>
            <a:r>
              <a:rPr lang="en-US" sz="3600" b="1" dirty="0">
                <a:solidFill>
                  <a:srgbClr val="00B0F0"/>
                </a:solidFill>
                <a:latin typeface="Sofia Pro" panose="020B0000000000000000" pitchFamily="34" charset="77"/>
                <a:ea typeface="+mj-ea"/>
                <a:cs typeface="+mj-cs"/>
              </a:rPr>
              <a:t>UNITÀ DI LAVORO</a:t>
            </a:r>
            <a:endParaRPr lang="en-US" sz="3600" b="1" dirty="0">
              <a:solidFill>
                <a:srgbClr val="05AAE6"/>
              </a:solidFill>
              <a:latin typeface="Sofia Pro" panose="020B0000000000000000" pitchFamily="34" charset="77"/>
              <a:ea typeface="+mj-ea"/>
              <a:cs typeface="+mj-cs"/>
            </a:endParaRPr>
          </a:p>
        </p:txBody>
      </p:sp>
      <p:sp useBgFill="1">
        <p:nvSpPr>
          <p:cNvPr id="8" name="CasellaDiTesto 7">
            <a:extLst>
              <a:ext uri="{FF2B5EF4-FFF2-40B4-BE49-F238E27FC236}">
                <a16:creationId xmlns:a16="http://schemas.microsoft.com/office/drawing/2014/main" id="{4DA4A626-7A00-9775-92B3-62C82D0BDFDF}"/>
              </a:ext>
            </a:extLst>
          </p:cNvPr>
          <p:cNvSpPr txBox="1"/>
          <p:nvPr/>
        </p:nvSpPr>
        <p:spPr>
          <a:xfrm>
            <a:off x="4113116" y="3523524"/>
            <a:ext cx="5312841" cy="2673109"/>
          </a:xfrm>
          <a:prstGeom prst="rect">
            <a:avLst/>
          </a:prstGeom>
        </p:spPr>
        <p:txBody>
          <a:bodyPr vert="horz" lIns="91440" tIns="45720" rIns="91440" bIns="45720" rtlCol="0" anchor="ctr">
            <a:normAutofit/>
          </a:bodyPr>
          <a:lstStyle/>
          <a:p>
            <a:pPr lvl="0">
              <a:lnSpc>
                <a:spcPct val="120000"/>
              </a:lnSpc>
            </a:pPr>
            <a:r>
              <a:rPr lang="it-IT" dirty="0">
                <a:effectLst/>
                <a:latin typeface="SOFIAPRO-LIGHT" panose="020B0000000000000000" pitchFamily="34" charset="77"/>
              </a:rPr>
              <a:t>Il docente </a:t>
            </a:r>
            <a:r>
              <a:rPr lang="it-IT" dirty="0">
                <a:latin typeface="SOFIAPRO-LIGHT" panose="020B0000000000000000" pitchFamily="34" charset="77"/>
              </a:rPr>
              <a:t>assegna un </a:t>
            </a:r>
            <a:r>
              <a:rPr lang="it-IT" b="1" dirty="0">
                <a:latin typeface="Sofia Pro" panose="020B0000000000000000" pitchFamily="34" charset="77"/>
              </a:rPr>
              <a:t>obiettivo comune</a:t>
            </a:r>
            <a:r>
              <a:rPr lang="it-IT" dirty="0">
                <a:latin typeface="SOFIAPRO-LIGHT" panose="020B0000000000000000" pitchFamily="34" charset="77"/>
              </a:rPr>
              <a:t>, ma ogni unità prevede un lavoro personalizzato sulla base degli errori dello studente.</a:t>
            </a:r>
            <a:endParaRPr lang="en-US" dirty="0">
              <a:latin typeface="SOFIAPRO-LIGHT" panose="020B0000000000000000" pitchFamily="34" charset="77"/>
            </a:endParaRPr>
          </a:p>
        </p:txBody>
      </p:sp>
      <p:pic>
        <p:nvPicPr>
          <p:cNvPr id="6" name="Immagine 5">
            <a:extLst>
              <a:ext uri="{FF2B5EF4-FFF2-40B4-BE49-F238E27FC236}">
                <a16:creationId xmlns:a16="http://schemas.microsoft.com/office/drawing/2014/main" id="{2F41CCF5-80B7-601E-865C-00A08F989115}"/>
              </a:ext>
            </a:extLst>
          </p:cNvPr>
          <p:cNvPicPr>
            <a:picLocks noChangeAspect="1"/>
          </p:cNvPicPr>
          <p:nvPr/>
        </p:nvPicPr>
        <p:blipFill>
          <a:blip r:embed="rId3"/>
          <a:stretch>
            <a:fillRect/>
          </a:stretch>
        </p:blipFill>
        <p:spPr>
          <a:xfrm>
            <a:off x="5422463" y="6454425"/>
            <a:ext cx="1347074" cy="237161"/>
          </a:xfrm>
          <a:prstGeom prst="rect">
            <a:avLst/>
          </a:prstGeom>
        </p:spPr>
      </p:pic>
    </p:spTree>
    <p:extLst>
      <p:ext uri="{BB962C8B-B14F-4D97-AF65-F5344CB8AC3E}">
        <p14:creationId xmlns:p14="http://schemas.microsoft.com/office/powerpoint/2010/main" val="3301147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FD268-77A7-700C-F1F8-B6301DCBEF7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67B54FB-2A3E-9246-9186-F34FAA03BF1B}"/>
              </a:ext>
            </a:extLst>
          </p:cNvPr>
          <p:cNvPicPr>
            <a:picLocks noChangeAspect="1"/>
          </p:cNvPicPr>
          <p:nvPr/>
        </p:nvPicPr>
        <p:blipFill>
          <a:blip r:embed="rId2"/>
          <a:srcRect t="25300" b="25300"/>
          <a:stretch/>
        </p:blipFill>
        <p:spPr>
          <a:xfrm>
            <a:off x="10" y="3149"/>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asellaDiTesto 4">
            <a:extLst>
              <a:ext uri="{FF2B5EF4-FFF2-40B4-BE49-F238E27FC236}">
                <a16:creationId xmlns:a16="http://schemas.microsoft.com/office/drawing/2014/main" id="{96F2F730-6177-D263-8845-E6D2A31CEF88}"/>
              </a:ext>
            </a:extLst>
          </p:cNvPr>
          <p:cNvSpPr txBox="1"/>
          <p:nvPr/>
        </p:nvSpPr>
        <p:spPr>
          <a:xfrm>
            <a:off x="8022210" y="1178351"/>
            <a:ext cx="184731" cy="369332"/>
          </a:xfrm>
          <a:prstGeom prst="rect">
            <a:avLst/>
          </a:prstGeom>
          <a:noFill/>
        </p:spPr>
        <p:txBody>
          <a:bodyPr wrap="none" rtlCol="0">
            <a:spAutoFit/>
          </a:bodyPr>
          <a:lstStyle/>
          <a:p>
            <a:endParaRPr lang="it-IT" dirty="0"/>
          </a:p>
        </p:txBody>
      </p:sp>
      <p:sp>
        <p:nvSpPr>
          <p:cNvPr id="7" name="CasellaDiTesto 6">
            <a:extLst>
              <a:ext uri="{FF2B5EF4-FFF2-40B4-BE49-F238E27FC236}">
                <a16:creationId xmlns:a16="http://schemas.microsoft.com/office/drawing/2014/main" id="{52EB1267-9F3D-E994-E236-76D2CB272C06}"/>
              </a:ext>
            </a:extLst>
          </p:cNvPr>
          <p:cNvSpPr txBox="1"/>
          <p:nvPr/>
        </p:nvSpPr>
        <p:spPr>
          <a:xfrm>
            <a:off x="574996" y="3912523"/>
            <a:ext cx="3606631"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LEZIONI PRATICHE</a:t>
            </a:r>
            <a:r>
              <a:rPr lang="en-US" sz="3600" b="1" dirty="0">
                <a:solidFill>
                  <a:srgbClr val="05AAE6"/>
                </a:solidFill>
                <a:latin typeface="Sofia Pro" panose="020B0000000000000000" pitchFamily="34" charset="77"/>
                <a:ea typeface="+mj-ea"/>
                <a:cs typeface="+mj-cs"/>
              </a:rPr>
              <a:t/>
            </a:r>
            <a:br>
              <a:rPr lang="en-US" sz="3600" b="1" dirty="0">
                <a:solidFill>
                  <a:srgbClr val="05AAE6"/>
                </a:solidFill>
                <a:latin typeface="Sofia Pro" panose="020B0000000000000000" pitchFamily="34" charset="77"/>
                <a:ea typeface="+mj-ea"/>
                <a:cs typeface="+mj-cs"/>
              </a:rPr>
            </a:br>
            <a:r>
              <a:rPr lang="en-US" sz="3600" b="1" dirty="0">
                <a:solidFill>
                  <a:srgbClr val="05AAE6"/>
                </a:solidFill>
                <a:latin typeface="Sofia Pro" panose="020B0000000000000000" pitchFamily="34" charset="77"/>
                <a:ea typeface="+mj-ea"/>
                <a:cs typeface="+mj-cs"/>
              </a:rPr>
              <a:t>ESERCIZI</a:t>
            </a:r>
          </a:p>
        </p:txBody>
      </p:sp>
      <p:sp useBgFill="1">
        <p:nvSpPr>
          <p:cNvPr id="8" name="CasellaDiTesto 7">
            <a:extLst>
              <a:ext uri="{FF2B5EF4-FFF2-40B4-BE49-F238E27FC236}">
                <a16:creationId xmlns:a16="http://schemas.microsoft.com/office/drawing/2014/main" id="{4DA4A626-7A00-9775-92B3-62C82D0BDFDF}"/>
              </a:ext>
            </a:extLst>
          </p:cNvPr>
          <p:cNvSpPr txBox="1"/>
          <p:nvPr/>
        </p:nvSpPr>
        <p:spPr>
          <a:xfrm>
            <a:off x="4113833" y="3710613"/>
            <a:ext cx="6222862" cy="2329243"/>
          </a:xfrm>
          <a:prstGeom prst="rect">
            <a:avLst/>
          </a:prstGeom>
        </p:spPr>
        <p:txBody>
          <a:bodyPr vert="horz" lIns="91440" tIns="45720" rIns="91440" bIns="45720" rtlCol="0" anchor="ctr">
            <a:normAutofit/>
          </a:bodyPr>
          <a:lstStyle/>
          <a:p>
            <a:pPr>
              <a:lnSpc>
                <a:spcPct val="120000"/>
              </a:lnSpc>
            </a:pPr>
            <a:r>
              <a:rPr lang="it-IT" dirty="0">
                <a:latin typeface="SOFIAPRO-LIGHT" panose="020B0000000000000000" pitchFamily="34" charset="77"/>
              </a:rPr>
              <a:t>Ogni unità è divisa in </a:t>
            </a:r>
            <a:r>
              <a:rPr lang="it-IT" b="1" dirty="0">
                <a:latin typeface="Sofia Pro" panose="020B0000000000000000" pitchFamily="34" charset="77"/>
              </a:rPr>
              <a:t>lezioni</a:t>
            </a:r>
            <a:r>
              <a:rPr lang="it-IT" dirty="0">
                <a:latin typeface="SOFIAPRO-LIGHT" panose="020B0000000000000000" pitchFamily="34" charset="77"/>
              </a:rPr>
              <a:t> a difficoltà crescente. Ogni lezione richiede un numero minimo di esercizi corretti. Facendo esercizi accumuli punti esperienza.</a:t>
            </a:r>
          </a:p>
        </p:txBody>
      </p:sp>
      <p:pic>
        <p:nvPicPr>
          <p:cNvPr id="6" name="Immagine 5">
            <a:extLst>
              <a:ext uri="{FF2B5EF4-FFF2-40B4-BE49-F238E27FC236}">
                <a16:creationId xmlns:a16="http://schemas.microsoft.com/office/drawing/2014/main" id="{2F41CCF5-80B7-601E-865C-00A08F989115}"/>
              </a:ext>
            </a:extLst>
          </p:cNvPr>
          <p:cNvPicPr>
            <a:picLocks noChangeAspect="1"/>
          </p:cNvPicPr>
          <p:nvPr/>
        </p:nvPicPr>
        <p:blipFill>
          <a:blip r:embed="rId3"/>
          <a:stretch>
            <a:fillRect/>
          </a:stretch>
        </p:blipFill>
        <p:spPr>
          <a:xfrm>
            <a:off x="5422463" y="6454425"/>
            <a:ext cx="1347074" cy="237161"/>
          </a:xfrm>
          <a:prstGeom prst="rect">
            <a:avLst/>
          </a:prstGeom>
        </p:spPr>
      </p:pic>
    </p:spTree>
    <p:extLst>
      <p:ext uri="{BB962C8B-B14F-4D97-AF65-F5344CB8AC3E}">
        <p14:creationId xmlns:p14="http://schemas.microsoft.com/office/powerpoint/2010/main" val="739764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FD268-77A7-700C-F1F8-B6301DCBEF7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67B54FB-2A3E-9246-9186-F34FAA03BF1B}"/>
              </a:ext>
            </a:extLst>
          </p:cNvPr>
          <p:cNvPicPr>
            <a:picLocks noChangeAspect="1"/>
          </p:cNvPicPr>
          <p:nvPr/>
        </p:nvPicPr>
        <p:blipFill>
          <a:blip r:embed="rId2"/>
          <a:srcRect t="25300" b="2530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asellaDiTesto 4">
            <a:extLst>
              <a:ext uri="{FF2B5EF4-FFF2-40B4-BE49-F238E27FC236}">
                <a16:creationId xmlns:a16="http://schemas.microsoft.com/office/drawing/2014/main" id="{96F2F730-6177-D263-8845-E6D2A31CEF88}"/>
              </a:ext>
            </a:extLst>
          </p:cNvPr>
          <p:cNvSpPr txBox="1"/>
          <p:nvPr/>
        </p:nvSpPr>
        <p:spPr>
          <a:xfrm>
            <a:off x="8022210" y="1178351"/>
            <a:ext cx="184731" cy="369332"/>
          </a:xfrm>
          <a:prstGeom prst="rect">
            <a:avLst/>
          </a:prstGeom>
          <a:noFill/>
        </p:spPr>
        <p:txBody>
          <a:bodyPr wrap="none" rtlCol="0">
            <a:spAutoFit/>
          </a:bodyPr>
          <a:lstStyle/>
          <a:p>
            <a:endParaRPr lang="it-IT" dirty="0"/>
          </a:p>
        </p:txBody>
      </p:sp>
      <p:sp>
        <p:nvSpPr>
          <p:cNvPr id="7" name="CasellaDiTesto 6">
            <a:extLst>
              <a:ext uri="{FF2B5EF4-FFF2-40B4-BE49-F238E27FC236}">
                <a16:creationId xmlns:a16="http://schemas.microsoft.com/office/drawing/2014/main" id="{52EB1267-9F3D-E994-E236-76D2CB272C06}"/>
              </a:ext>
            </a:extLst>
          </p:cNvPr>
          <p:cNvSpPr txBox="1"/>
          <p:nvPr/>
        </p:nvSpPr>
        <p:spPr>
          <a:xfrm>
            <a:off x="574996" y="3912522"/>
            <a:ext cx="3606631"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ESERCIZI</a:t>
            </a:r>
            <a:br>
              <a:rPr lang="en-US" sz="3600" b="1" dirty="0">
                <a:latin typeface="Sofia Pro" panose="020B0000000000000000" pitchFamily="34" charset="77"/>
                <a:ea typeface="+mj-ea"/>
                <a:cs typeface="+mj-cs"/>
              </a:rPr>
            </a:br>
            <a:r>
              <a:rPr lang="en-US" sz="3600" b="1" dirty="0">
                <a:solidFill>
                  <a:srgbClr val="00B0F0"/>
                </a:solidFill>
                <a:latin typeface="Sofia Pro" panose="020B0000000000000000" pitchFamily="34" charset="77"/>
                <a:ea typeface="+mj-ea"/>
                <a:cs typeface="+mj-cs"/>
              </a:rPr>
              <a:t>CORREZIONE</a:t>
            </a:r>
            <a:br>
              <a:rPr lang="en-US" sz="3600" b="1" dirty="0">
                <a:solidFill>
                  <a:srgbClr val="00B0F0"/>
                </a:solidFill>
                <a:latin typeface="Sofia Pro" panose="020B0000000000000000" pitchFamily="34" charset="77"/>
                <a:ea typeface="+mj-ea"/>
                <a:cs typeface="+mj-cs"/>
              </a:rPr>
            </a:br>
            <a:r>
              <a:rPr lang="en-US" sz="3600" b="1" dirty="0">
                <a:solidFill>
                  <a:srgbClr val="00B0F0"/>
                </a:solidFill>
                <a:latin typeface="Sofia Pro" panose="020B0000000000000000" pitchFamily="34" charset="77"/>
                <a:ea typeface="+mj-ea"/>
                <a:cs typeface="+mj-cs"/>
              </a:rPr>
              <a:t>E RINFORZO</a:t>
            </a:r>
            <a:endParaRPr lang="en-US" sz="3600" b="1" dirty="0">
              <a:solidFill>
                <a:srgbClr val="05AAE6"/>
              </a:solidFill>
              <a:latin typeface="Sofia Pro" panose="020B0000000000000000" pitchFamily="34" charset="77"/>
              <a:ea typeface="+mj-ea"/>
              <a:cs typeface="+mj-cs"/>
            </a:endParaRPr>
          </a:p>
        </p:txBody>
      </p:sp>
      <p:sp useBgFill="1">
        <p:nvSpPr>
          <p:cNvPr id="8" name="CasellaDiTesto 7">
            <a:extLst>
              <a:ext uri="{FF2B5EF4-FFF2-40B4-BE49-F238E27FC236}">
                <a16:creationId xmlns:a16="http://schemas.microsoft.com/office/drawing/2014/main" id="{4DA4A626-7A00-9775-92B3-62C82D0BDFDF}"/>
              </a:ext>
            </a:extLst>
          </p:cNvPr>
          <p:cNvSpPr txBox="1"/>
          <p:nvPr/>
        </p:nvSpPr>
        <p:spPr>
          <a:xfrm>
            <a:off x="4161321" y="3692269"/>
            <a:ext cx="6321150" cy="2329243"/>
          </a:xfrm>
          <a:prstGeom prst="rect">
            <a:avLst/>
          </a:prstGeom>
        </p:spPr>
        <p:txBody>
          <a:bodyPr vert="horz" lIns="91440" tIns="45720" rIns="91440" bIns="45720" rtlCol="0" anchor="ctr">
            <a:normAutofit/>
          </a:bodyPr>
          <a:lstStyle/>
          <a:p>
            <a:pPr>
              <a:lnSpc>
                <a:spcPct val="120000"/>
              </a:lnSpc>
            </a:pPr>
            <a:r>
              <a:rPr lang="it-IT" dirty="0">
                <a:latin typeface="SOFIAPRO-LIGHT" panose="020B0000000000000000" pitchFamily="34" charset="77"/>
              </a:rPr>
              <a:t>Per ogni esercizio sbagliato, il software fornisce la </a:t>
            </a:r>
            <a:r>
              <a:rPr lang="it-IT" b="1" dirty="0">
                <a:latin typeface="Sofia Pro" panose="020B0000000000000000" pitchFamily="34" charset="77"/>
              </a:rPr>
              <a:t>soluzione</a:t>
            </a:r>
            <a:r>
              <a:rPr lang="it-IT" dirty="0">
                <a:latin typeface="SOFIAPRO-LIGHT" panose="020B0000000000000000" pitchFamily="34" charset="77"/>
              </a:rPr>
              <a:t> o la </a:t>
            </a:r>
            <a:r>
              <a:rPr lang="it-IT" b="1" dirty="0">
                <a:latin typeface="Sofia Pro" panose="020B0000000000000000" pitchFamily="34" charset="77"/>
              </a:rPr>
              <a:t>risoluzione guidata</a:t>
            </a:r>
            <a:r>
              <a:rPr lang="it-IT" dirty="0">
                <a:latin typeface="SOFIAPRO-LIGHT" panose="020B0000000000000000" pitchFamily="34" charset="77"/>
              </a:rPr>
              <a:t>, e aggiunge un nuovo esercizio di rinforzo sulla base dell’errore compiuto.</a:t>
            </a:r>
          </a:p>
        </p:txBody>
      </p:sp>
      <p:pic>
        <p:nvPicPr>
          <p:cNvPr id="6" name="Immagine 5">
            <a:extLst>
              <a:ext uri="{FF2B5EF4-FFF2-40B4-BE49-F238E27FC236}">
                <a16:creationId xmlns:a16="http://schemas.microsoft.com/office/drawing/2014/main" id="{2F41CCF5-80B7-601E-865C-00A08F989115}"/>
              </a:ext>
            </a:extLst>
          </p:cNvPr>
          <p:cNvPicPr>
            <a:picLocks noChangeAspect="1"/>
          </p:cNvPicPr>
          <p:nvPr/>
        </p:nvPicPr>
        <p:blipFill>
          <a:blip r:embed="rId3"/>
          <a:stretch>
            <a:fillRect/>
          </a:stretch>
        </p:blipFill>
        <p:spPr>
          <a:xfrm>
            <a:off x="5422463" y="6454425"/>
            <a:ext cx="1347074" cy="237161"/>
          </a:xfrm>
          <a:prstGeom prst="rect">
            <a:avLst/>
          </a:prstGeom>
        </p:spPr>
      </p:pic>
    </p:spTree>
    <p:extLst>
      <p:ext uri="{BB962C8B-B14F-4D97-AF65-F5344CB8AC3E}">
        <p14:creationId xmlns:p14="http://schemas.microsoft.com/office/powerpoint/2010/main" val="25597257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53F08A09-BD61-004A-A82F-9C49ED1F1D8C}"/>
              </a:ext>
            </a:extLst>
          </p:cNvPr>
          <p:cNvSpPr txBox="1"/>
          <p:nvPr/>
        </p:nvSpPr>
        <p:spPr>
          <a:xfrm>
            <a:off x="1745673" y="831273"/>
            <a:ext cx="184731" cy="369332"/>
          </a:xfrm>
          <a:prstGeom prst="rect">
            <a:avLst/>
          </a:prstGeom>
          <a:noFill/>
        </p:spPr>
        <p:txBody>
          <a:bodyPr wrap="none" rtlCol="0">
            <a:spAutoFit/>
          </a:bodyPr>
          <a:lstStyle/>
          <a:p>
            <a:endParaRPr lang="it-IT" dirty="0"/>
          </a:p>
        </p:txBody>
      </p:sp>
      <p:sp>
        <p:nvSpPr>
          <p:cNvPr id="14" name="CasellaDiTesto 13">
            <a:extLst>
              <a:ext uri="{FF2B5EF4-FFF2-40B4-BE49-F238E27FC236}">
                <a16:creationId xmlns:a16="http://schemas.microsoft.com/office/drawing/2014/main" id="{D94F28B1-073C-0482-B56A-B73FA54B7F92}"/>
              </a:ext>
            </a:extLst>
          </p:cNvPr>
          <p:cNvSpPr txBox="1"/>
          <p:nvPr/>
        </p:nvSpPr>
        <p:spPr>
          <a:xfrm>
            <a:off x="1074319" y="2127215"/>
            <a:ext cx="3365158" cy="3139321"/>
          </a:xfrm>
          <a:prstGeom prst="rect">
            <a:avLst/>
          </a:prstGeom>
          <a:noFill/>
        </p:spPr>
        <p:txBody>
          <a:bodyPr wrap="square">
            <a:spAutoFit/>
          </a:bodyPr>
          <a:lstStyle/>
          <a:p>
            <a:pPr algn="l"/>
            <a:r>
              <a:rPr lang="it-IT" dirty="0">
                <a:effectLst/>
                <a:latin typeface="SOFIAPRO-LIGHT" panose="020B0000000000000000" pitchFamily="34" charset="77"/>
              </a:rPr>
              <a:t>La teoria è completa e agganciata ad ogni unità. Si </a:t>
            </a:r>
            <a:r>
              <a:rPr lang="it-IT" dirty="0">
                <a:latin typeface="SOFIAPRO-LIGHT" panose="020B0000000000000000" pitchFamily="34" charset="77"/>
              </a:rPr>
              <a:t>può richiamare da ogni esercizio ed è di </a:t>
            </a:r>
            <a:r>
              <a:rPr lang="it-IT" b="1" dirty="0">
                <a:latin typeface="Sofia Pro" panose="020B0000000000000000" pitchFamily="34" charset="77"/>
              </a:rPr>
              <a:t>facile consultazione</a:t>
            </a:r>
            <a:r>
              <a:rPr lang="it-IT" dirty="0">
                <a:latin typeface="SOFIAPRO-LIGHT" panose="020B0000000000000000" pitchFamily="34" charset="77"/>
              </a:rPr>
              <a:t>, grazie a un sistema di ancore interne e a un layout responsive che la rende fruibile anche da smartphone.</a:t>
            </a:r>
          </a:p>
          <a:p>
            <a:pPr algn="l"/>
            <a:endParaRPr lang="it-IT" dirty="0">
              <a:effectLst/>
              <a:latin typeface="SOFIAPRO-LIGHT" panose="020B0000000000000000" pitchFamily="34" charset="77"/>
            </a:endParaRPr>
          </a:p>
          <a:p>
            <a:pPr algn="l"/>
            <a:endParaRPr lang="it-IT" dirty="0">
              <a:effectLst/>
              <a:latin typeface="SOFIAPRO-LIGHT" panose="020B0000000000000000" pitchFamily="34" charset="77"/>
            </a:endParaRPr>
          </a:p>
        </p:txBody>
      </p:sp>
      <p:pic>
        <p:nvPicPr>
          <p:cNvPr id="12" name="Immagine 11">
            <a:extLst>
              <a:ext uri="{FF2B5EF4-FFF2-40B4-BE49-F238E27FC236}">
                <a16:creationId xmlns:a16="http://schemas.microsoft.com/office/drawing/2014/main" id="{D130C2E4-9F36-0AAB-76EA-6E6B21FEC784}"/>
              </a:ext>
            </a:extLst>
          </p:cNvPr>
          <p:cNvPicPr>
            <a:picLocks noChangeAspect="1"/>
          </p:cNvPicPr>
          <p:nvPr/>
        </p:nvPicPr>
        <p:blipFill>
          <a:blip r:embed="rId3"/>
          <a:stretch>
            <a:fillRect/>
          </a:stretch>
        </p:blipFill>
        <p:spPr>
          <a:xfrm>
            <a:off x="5422463" y="6454425"/>
            <a:ext cx="1347074" cy="237161"/>
          </a:xfrm>
          <a:prstGeom prst="rect">
            <a:avLst/>
          </a:prstGeom>
        </p:spPr>
      </p:pic>
      <p:sp>
        <p:nvSpPr>
          <p:cNvPr id="3" name="CasellaDiTesto 2">
            <a:extLst>
              <a:ext uri="{FF2B5EF4-FFF2-40B4-BE49-F238E27FC236}">
                <a16:creationId xmlns:a16="http://schemas.microsoft.com/office/drawing/2014/main" id="{2051AE84-FB5D-3657-E3A0-C6753AC3916A}"/>
              </a:ext>
            </a:extLst>
          </p:cNvPr>
          <p:cNvSpPr txBox="1"/>
          <p:nvPr/>
        </p:nvSpPr>
        <p:spPr>
          <a:xfrm>
            <a:off x="981554" y="24960"/>
            <a:ext cx="5012846"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SUPPORTO</a:t>
            </a:r>
            <a:br>
              <a:rPr lang="en-US" sz="3600" b="1" dirty="0">
                <a:latin typeface="Sofia Pro" panose="020B0000000000000000" pitchFamily="34" charset="77"/>
                <a:ea typeface="+mj-ea"/>
                <a:cs typeface="+mj-cs"/>
              </a:rPr>
            </a:br>
            <a:r>
              <a:rPr lang="en-US" sz="3600" b="1" dirty="0">
                <a:solidFill>
                  <a:srgbClr val="00B0F0"/>
                </a:solidFill>
                <a:latin typeface="Sofia Pro" panose="020B0000000000000000" pitchFamily="34" charset="77"/>
                <a:ea typeface="+mj-ea"/>
                <a:cs typeface="+mj-cs"/>
              </a:rPr>
              <a:t>TEORIA IN LINEA</a:t>
            </a:r>
            <a:endParaRPr lang="en-US" sz="3600" b="1" dirty="0">
              <a:solidFill>
                <a:srgbClr val="05AAE6"/>
              </a:solidFill>
              <a:latin typeface="Sofia Pro" panose="020B0000000000000000" pitchFamily="34" charset="77"/>
              <a:ea typeface="+mj-ea"/>
              <a:cs typeface="+mj-cs"/>
            </a:endParaRPr>
          </a:p>
        </p:txBody>
      </p:sp>
      <p:pic>
        <p:nvPicPr>
          <p:cNvPr id="17" name="Immagine 16" descr="Immagine che contiene testo&#10;&#10;Descrizione generata automaticamente">
            <a:extLst>
              <a:ext uri="{FF2B5EF4-FFF2-40B4-BE49-F238E27FC236}">
                <a16:creationId xmlns:a16="http://schemas.microsoft.com/office/drawing/2014/main" id="{37245A19-CB65-E2BD-D162-EAEAC0AF90A4}"/>
              </a:ext>
            </a:extLst>
          </p:cNvPr>
          <p:cNvPicPr>
            <a:picLocks noChangeAspect="1"/>
          </p:cNvPicPr>
          <p:nvPr/>
        </p:nvPicPr>
        <p:blipFill>
          <a:blip r:embed="rId4"/>
          <a:stretch>
            <a:fillRect/>
          </a:stretch>
        </p:blipFill>
        <p:spPr>
          <a:xfrm>
            <a:off x="5422463" y="672546"/>
            <a:ext cx="2544418" cy="5512904"/>
          </a:xfrm>
          <a:prstGeom prst="rect">
            <a:avLst/>
          </a:prstGeom>
          <a:ln w="25400">
            <a:solidFill>
              <a:schemeClr val="bg1"/>
            </a:solidFill>
          </a:ln>
        </p:spPr>
      </p:pic>
      <p:pic>
        <p:nvPicPr>
          <p:cNvPr id="19" name="Immagine 18" descr="Immagine che contiene testo&#10;&#10;Descrizione generata automaticamente">
            <a:extLst>
              <a:ext uri="{FF2B5EF4-FFF2-40B4-BE49-F238E27FC236}">
                <a16:creationId xmlns:a16="http://schemas.microsoft.com/office/drawing/2014/main" id="{71DE3E29-322E-6AE3-70EE-369854310939}"/>
              </a:ext>
            </a:extLst>
          </p:cNvPr>
          <p:cNvPicPr>
            <a:picLocks noChangeAspect="1"/>
          </p:cNvPicPr>
          <p:nvPr/>
        </p:nvPicPr>
        <p:blipFill>
          <a:blip r:embed="rId5"/>
          <a:stretch>
            <a:fillRect/>
          </a:stretch>
        </p:blipFill>
        <p:spPr>
          <a:xfrm>
            <a:off x="8573264" y="672548"/>
            <a:ext cx="2544417" cy="5512904"/>
          </a:xfrm>
          <a:prstGeom prst="rect">
            <a:avLst/>
          </a:prstGeom>
          <a:ln w="25400">
            <a:solidFill>
              <a:schemeClr val="bg1"/>
            </a:solidFill>
          </a:ln>
        </p:spPr>
      </p:pic>
      <p:cxnSp>
        <p:nvCxnSpPr>
          <p:cNvPr id="21" name="Connettore 4 20">
            <a:extLst>
              <a:ext uri="{FF2B5EF4-FFF2-40B4-BE49-F238E27FC236}">
                <a16:creationId xmlns:a16="http://schemas.microsoft.com/office/drawing/2014/main" id="{79CE2399-D5C3-2374-06E9-9089AD8A84CE}"/>
              </a:ext>
            </a:extLst>
          </p:cNvPr>
          <p:cNvCxnSpPr>
            <a:cxnSpLocks/>
            <a:stCxn id="24" idx="6"/>
          </p:cNvCxnSpPr>
          <p:nvPr/>
        </p:nvCxnSpPr>
        <p:spPr>
          <a:xfrm>
            <a:off x="7923593" y="1054244"/>
            <a:ext cx="733448" cy="514845"/>
          </a:xfrm>
          <a:prstGeom prst="bent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Ovale 23">
            <a:extLst>
              <a:ext uri="{FF2B5EF4-FFF2-40B4-BE49-F238E27FC236}">
                <a16:creationId xmlns:a16="http://schemas.microsoft.com/office/drawing/2014/main" id="{3EDA52C6-9D5D-D40E-2EDB-C67DCB6F21ED}"/>
              </a:ext>
            </a:extLst>
          </p:cNvPr>
          <p:cNvSpPr/>
          <p:nvPr/>
        </p:nvSpPr>
        <p:spPr>
          <a:xfrm>
            <a:off x="7575645" y="880270"/>
            <a:ext cx="347948" cy="347948"/>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64946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FD268-77A7-700C-F1F8-B6301DCBEF7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67B54FB-2A3E-9246-9186-F34FAA03BF1B}"/>
              </a:ext>
            </a:extLst>
          </p:cNvPr>
          <p:cNvPicPr>
            <a:picLocks noChangeAspect="1"/>
          </p:cNvPicPr>
          <p:nvPr/>
        </p:nvPicPr>
        <p:blipFill>
          <a:blip r:embed="rId2"/>
          <a:srcRect t="24839" b="2483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asellaDiTesto 4">
            <a:extLst>
              <a:ext uri="{FF2B5EF4-FFF2-40B4-BE49-F238E27FC236}">
                <a16:creationId xmlns:a16="http://schemas.microsoft.com/office/drawing/2014/main" id="{96F2F730-6177-D263-8845-E6D2A31CEF88}"/>
              </a:ext>
            </a:extLst>
          </p:cNvPr>
          <p:cNvSpPr txBox="1"/>
          <p:nvPr/>
        </p:nvSpPr>
        <p:spPr>
          <a:xfrm>
            <a:off x="8022210" y="1178351"/>
            <a:ext cx="184731" cy="369332"/>
          </a:xfrm>
          <a:prstGeom prst="rect">
            <a:avLst/>
          </a:prstGeom>
          <a:noFill/>
        </p:spPr>
        <p:txBody>
          <a:bodyPr wrap="none" rtlCol="0">
            <a:spAutoFit/>
          </a:bodyPr>
          <a:lstStyle/>
          <a:p>
            <a:endParaRPr lang="it-IT" dirty="0"/>
          </a:p>
        </p:txBody>
      </p:sp>
      <p:sp>
        <p:nvSpPr>
          <p:cNvPr id="7" name="CasellaDiTesto 6">
            <a:extLst>
              <a:ext uri="{FF2B5EF4-FFF2-40B4-BE49-F238E27FC236}">
                <a16:creationId xmlns:a16="http://schemas.microsoft.com/office/drawing/2014/main" id="{52EB1267-9F3D-E994-E236-76D2CB272C06}"/>
              </a:ext>
            </a:extLst>
          </p:cNvPr>
          <p:cNvSpPr txBox="1"/>
          <p:nvPr/>
        </p:nvSpPr>
        <p:spPr>
          <a:xfrm>
            <a:off x="578128" y="3708887"/>
            <a:ext cx="3874601"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MONITORAGGIO</a:t>
            </a:r>
          </a:p>
          <a:p>
            <a:pPr>
              <a:lnSpc>
                <a:spcPct val="90000"/>
              </a:lnSpc>
              <a:spcBef>
                <a:spcPct val="0"/>
              </a:spcBef>
              <a:spcAft>
                <a:spcPts val="600"/>
              </a:spcAft>
            </a:pPr>
            <a:r>
              <a:rPr lang="en-US" sz="3600" b="1" dirty="0">
                <a:solidFill>
                  <a:srgbClr val="00B0F0"/>
                </a:solidFill>
                <a:latin typeface="Sofia Pro" panose="020B0000000000000000" pitchFamily="34" charset="77"/>
                <a:ea typeface="+mj-ea"/>
                <a:cs typeface="+mj-cs"/>
              </a:rPr>
              <a:t>DELLE UNITÀ</a:t>
            </a:r>
            <a:endParaRPr lang="en-US" sz="3600" b="1" dirty="0">
              <a:solidFill>
                <a:srgbClr val="05AAE6"/>
              </a:solidFill>
              <a:latin typeface="Sofia Pro" panose="020B0000000000000000" pitchFamily="34" charset="77"/>
              <a:ea typeface="+mj-ea"/>
              <a:cs typeface="+mj-cs"/>
            </a:endParaRPr>
          </a:p>
        </p:txBody>
      </p:sp>
      <p:pic>
        <p:nvPicPr>
          <p:cNvPr id="6" name="Immagine 5">
            <a:extLst>
              <a:ext uri="{FF2B5EF4-FFF2-40B4-BE49-F238E27FC236}">
                <a16:creationId xmlns:a16="http://schemas.microsoft.com/office/drawing/2014/main" id="{2F41CCF5-80B7-601E-865C-00A08F989115}"/>
              </a:ext>
            </a:extLst>
          </p:cNvPr>
          <p:cNvPicPr>
            <a:picLocks noChangeAspect="1"/>
          </p:cNvPicPr>
          <p:nvPr/>
        </p:nvPicPr>
        <p:blipFill>
          <a:blip r:embed="rId3"/>
          <a:stretch>
            <a:fillRect/>
          </a:stretch>
        </p:blipFill>
        <p:spPr>
          <a:xfrm>
            <a:off x="5422463" y="6454425"/>
            <a:ext cx="1347074" cy="237161"/>
          </a:xfrm>
          <a:prstGeom prst="rect">
            <a:avLst/>
          </a:prstGeom>
        </p:spPr>
      </p:pic>
      <p:sp useBgFill="1">
        <p:nvSpPr>
          <p:cNvPr id="3" name="CasellaDiTesto 2">
            <a:extLst>
              <a:ext uri="{FF2B5EF4-FFF2-40B4-BE49-F238E27FC236}">
                <a16:creationId xmlns:a16="http://schemas.microsoft.com/office/drawing/2014/main" id="{27C05DFA-7525-A7B3-E794-4E48A6981C2A}"/>
              </a:ext>
            </a:extLst>
          </p:cNvPr>
          <p:cNvSpPr txBox="1"/>
          <p:nvPr/>
        </p:nvSpPr>
        <p:spPr>
          <a:xfrm>
            <a:off x="5030837" y="3832331"/>
            <a:ext cx="5910331" cy="2329243"/>
          </a:xfrm>
          <a:prstGeom prst="rect">
            <a:avLst/>
          </a:prstGeom>
        </p:spPr>
        <p:txBody>
          <a:bodyPr vert="horz" lIns="91440" tIns="45720" rIns="91440" bIns="45720" rtlCol="0" anchor="ctr">
            <a:normAutofit/>
          </a:bodyPr>
          <a:lstStyle/>
          <a:p>
            <a:pPr>
              <a:lnSpc>
                <a:spcPct val="120000"/>
              </a:lnSpc>
            </a:pPr>
            <a:r>
              <a:rPr lang="it-IT" dirty="0">
                <a:latin typeface="SOFIAPRO-LIGHT" panose="020B0000000000000000" pitchFamily="34" charset="77"/>
              </a:rPr>
              <a:t>Ogni unità assegnata presenta una pagina di </a:t>
            </a:r>
            <a:r>
              <a:rPr lang="it-IT" b="1" dirty="0">
                <a:latin typeface="Sofia Pro" panose="020B0000000000000000" pitchFamily="34" charset="77"/>
              </a:rPr>
              <a:t>Andamento</a:t>
            </a:r>
            <a:r>
              <a:rPr lang="it-IT" dirty="0">
                <a:latin typeface="SOFIAPRO-LIGHT" panose="020B0000000000000000" pitchFamily="34" charset="77"/>
              </a:rPr>
              <a:t> nella quale il docente ritrova gli obiettivi raggiunti, gli errori comuni e le percentuali degli errori commessi da ciascuno studente.</a:t>
            </a:r>
          </a:p>
        </p:txBody>
      </p:sp>
    </p:spTree>
    <p:extLst>
      <p:ext uri="{BB962C8B-B14F-4D97-AF65-F5344CB8AC3E}">
        <p14:creationId xmlns:p14="http://schemas.microsoft.com/office/powerpoint/2010/main" val="536488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BC970D2-8BDE-96F3-F8F7-FFAB905447EE}"/>
              </a:ext>
            </a:extLst>
          </p:cNvPr>
          <p:cNvPicPr>
            <a:picLocks noChangeAspect="1"/>
          </p:cNvPicPr>
          <p:nvPr/>
        </p:nvPicPr>
        <p:blipFill>
          <a:blip r:embed="rId2"/>
          <a:stretch>
            <a:fillRect/>
          </a:stretch>
        </p:blipFill>
        <p:spPr>
          <a:xfrm>
            <a:off x="688322" y="0"/>
            <a:ext cx="10815356" cy="6858000"/>
          </a:xfrm>
          <a:prstGeom prst="rect">
            <a:avLst/>
          </a:prstGeom>
        </p:spPr>
      </p:pic>
    </p:spTree>
    <p:extLst>
      <p:ext uri="{BB962C8B-B14F-4D97-AF65-F5344CB8AC3E}">
        <p14:creationId xmlns:p14="http://schemas.microsoft.com/office/powerpoint/2010/main" val="9000747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FD268-77A7-700C-F1F8-B6301DCBEF7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67B54FB-2A3E-9246-9186-F34FAA03BF1B}"/>
              </a:ext>
            </a:extLst>
          </p:cNvPr>
          <p:cNvPicPr>
            <a:picLocks noChangeAspect="1"/>
          </p:cNvPicPr>
          <p:nvPr/>
        </p:nvPicPr>
        <p:blipFill>
          <a:blip r:embed="rId2"/>
          <a:srcRect t="25300" b="2530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asellaDiTesto 4">
            <a:extLst>
              <a:ext uri="{FF2B5EF4-FFF2-40B4-BE49-F238E27FC236}">
                <a16:creationId xmlns:a16="http://schemas.microsoft.com/office/drawing/2014/main" id="{96F2F730-6177-D263-8845-E6D2A31CEF88}"/>
              </a:ext>
            </a:extLst>
          </p:cNvPr>
          <p:cNvSpPr txBox="1"/>
          <p:nvPr/>
        </p:nvSpPr>
        <p:spPr>
          <a:xfrm>
            <a:off x="8022210" y="1178351"/>
            <a:ext cx="184731" cy="369332"/>
          </a:xfrm>
          <a:prstGeom prst="rect">
            <a:avLst/>
          </a:prstGeom>
          <a:noFill/>
        </p:spPr>
        <p:txBody>
          <a:bodyPr wrap="none" rtlCol="0">
            <a:spAutoFit/>
          </a:bodyPr>
          <a:lstStyle/>
          <a:p>
            <a:endParaRPr lang="it-IT" dirty="0"/>
          </a:p>
        </p:txBody>
      </p:sp>
      <p:sp>
        <p:nvSpPr>
          <p:cNvPr id="7" name="CasellaDiTesto 6">
            <a:extLst>
              <a:ext uri="{FF2B5EF4-FFF2-40B4-BE49-F238E27FC236}">
                <a16:creationId xmlns:a16="http://schemas.microsoft.com/office/drawing/2014/main" id="{52EB1267-9F3D-E994-E236-76D2CB272C06}"/>
              </a:ext>
            </a:extLst>
          </p:cNvPr>
          <p:cNvSpPr txBox="1"/>
          <p:nvPr/>
        </p:nvSpPr>
        <p:spPr>
          <a:xfrm>
            <a:off x="578128" y="3708887"/>
            <a:ext cx="3874601"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Sofia Pro" panose="020B0000000000000000" pitchFamily="34" charset="77"/>
                <a:ea typeface="+mj-ea"/>
                <a:cs typeface="+mj-cs"/>
              </a:rPr>
              <a:t>VALUTAZIONE</a:t>
            </a:r>
          </a:p>
          <a:p>
            <a:pPr>
              <a:lnSpc>
                <a:spcPct val="90000"/>
              </a:lnSpc>
              <a:spcBef>
                <a:spcPct val="0"/>
              </a:spcBef>
              <a:spcAft>
                <a:spcPts val="600"/>
              </a:spcAft>
            </a:pPr>
            <a:r>
              <a:rPr lang="en-US" sz="3600" b="1" dirty="0">
                <a:solidFill>
                  <a:srgbClr val="00B0F0"/>
                </a:solidFill>
                <a:latin typeface="Sofia Pro" panose="020B0000000000000000" pitchFamily="34" charset="77"/>
                <a:ea typeface="+mj-ea"/>
                <a:cs typeface="+mj-cs"/>
              </a:rPr>
              <a:t>DELLE UNITÀ</a:t>
            </a:r>
            <a:endParaRPr lang="en-US" sz="3600" b="1" dirty="0">
              <a:solidFill>
                <a:srgbClr val="05AAE6"/>
              </a:solidFill>
              <a:latin typeface="Sofia Pro" panose="020B0000000000000000" pitchFamily="34" charset="77"/>
              <a:ea typeface="+mj-ea"/>
              <a:cs typeface="+mj-cs"/>
            </a:endParaRPr>
          </a:p>
        </p:txBody>
      </p:sp>
      <p:pic>
        <p:nvPicPr>
          <p:cNvPr id="6" name="Immagine 5">
            <a:extLst>
              <a:ext uri="{FF2B5EF4-FFF2-40B4-BE49-F238E27FC236}">
                <a16:creationId xmlns:a16="http://schemas.microsoft.com/office/drawing/2014/main" id="{2F41CCF5-80B7-601E-865C-00A08F989115}"/>
              </a:ext>
            </a:extLst>
          </p:cNvPr>
          <p:cNvPicPr>
            <a:picLocks noChangeAspect="1"/>
          </p:cNvPicPr>
          <p:nvPr/>
        </p:nvPicPr>
        <p:blipFill>
          <a:blip r:embed="rId3"/>
          <a:stretch>
            <a:fillRect/>
          </a:stretch>
        </p:blipFill>
        <p:spPr>
          <a:xfrm>
            <a:off x="5422463" y="6454425"/>
            <a:ext cx="1347074" cy="237161"/>
          </a:xfrm>
          <a:prstGeom prst="rect">
            <a:avLst/>
          </a:prstGeom>
        </p:spPr>
      </p:pic>
      <p:sp useBgFill="1">
        <p:nvSpPr>
          <p:cNvPr id="3" name="CasellaDiTesto 2">
            <a:extLst>
              <a:ext uri="{FF2B5EF4-FFF2-40B4-BE49-F238E27FC236}">
                <a16:creationId xmlns:a16="http://schemas.microsoft.com/office/drawing/2014/main" id="{27C05DFA-7525-A7B3-E794-4E48A6981C2A}"/>
              </a:ext>
            </a:extLst>
          </p:cNvPr>
          <p:cNvSpPr txBox="1"/>
          <p:nvPr/>
        </p:nvSpPr>
        <p:spPr>
          <a:xfrm>
            <a:off x="4457680" y="3832331"/>
            <a:ext cx="6896120" cy="2329243"/>
          </a:xfrm>
          <a:prstGeom prst="rect">
            <a:avLst/>
          </a:prstGeom>
        </p:spPr>
        <p:txBody>
          <a:bodyPr vert="horz" lIns="91440" tIns="45720" rIns="91440" bIns="45720" rtlCol="0" anchor="ctr">
            <a:normAutofit/>
          </a:bodyPr>
          <a:lstStyle/>
          <a:p>
            <a:pPr>
              <a:lnSpc>
                <a:spcPct val="120000"/>
              </a:lnSpc>
            </a:pPr>
            <a:r>
              <a:rPr lang="it-IT" dirty="0">
                <a:latin typeface="SOFIAPRO-LIGHT" panose="020B0000000000000000" pitchFamily="34" charset="77"/>
              </a:rPr>
              <a:t>Uno strumento integrato in app consente di tradurre con un click il lavoro per obiettivi in un </a:t>
            </a:r>
            <a:r>
              <a:rPr lang="it-IT" b="1" dirty="0">
                <a:latin typeface="Sofia Pro" panose="020B0000000000000000" pitchFamily="34" charset="77"/>
              </a:rPr>
              <a:t>punteggio</a:t>
            </a:r>
            <a:r>
              <a:rPr lang="it-IT" dirty="0">
                <a:latin typeface="SOFIAPRO-LIGHT" panose="020B0000000000000000" pitchFamily="34" charset="77"/>
              </a:rPr>
              <a:t> in decimi. La valutazione formativa si può combinare con </a:t>
            </a:r>
            <a:r>
              <a:rPr lang="it-IT" b="1" dirty="0">
                <a:latin typeface="Sofia Pro" panose="020B0000000000000000" pitchFamily="34" charset="77"/>
              </a:rPr>
              <a:t>verifiche sommative</a:t>
            </a:r>
            <a:r>
              <a:rPr lang="it-IT" dirty="0">
                <a:latin typeface="SOFIAPRO-LIGHT" panose="020B0000000000000000" pitchFamily="34" charset="77"/>
              </a:rPr>
              <a:t> basate sugli stessi modelli di esercizi presenti nelle unità.</a:t>
            </a:r>
          </a:p>
        </p:txBody>
      </p:sp>
    </p:spTree>
    <p:extLst>
      <p:ext uri="{BB962C8B-B14F-4D97-AF65-F5344CB8AC3E}">
        <p14:creationId xmlns:p14="http://schemas.microsoft.com/office/powerpoint/2010/main" val="36721704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a:extLst>
              <a:ext uri="{FF2B5EF4-FFF2-40B4-BE49-F238E27FC236}">
                <a16:creationId xmlns:a16="http://schemas.microsoft.com/office/drawing/2014/main" id="{6DD0076E-9748-2346-A8AA-6BD947B2AE8B}"/>
              </a:ext>
            </a:extLst>
          </p:cNvPr>
          <p:cNvPicPr>
            <a:picLocks noChangeAspect="1"/>
          </p:cNvPicPr>
          <p:nvPr/>
        </p:nvPicPr>
        <p:blipFill>
          <a:blip r:embed="rId3"/>
          <a:stretch>
            <a:fillRect/>
          </a:stretch>
        </p:blipFill>
        <p:spPr>
          <a:xfrm>
            <a:off x="5422463" y="6454425"/>
            <a:ext cx="1347074" cy="237161"/>
          </a:xfrm>
          <a:prstGeom prst="rect">
            <a:avLst/>
          </a:prstGeom>
        </p:spPr>
      </p:pic>
      <p:sp>
        <p:nvSpPr>
          <p:cNvPr id="3" name="CasellaDiTesto 2">
            <a:extLst>
              <a:ext uri="{FF2B5EF4-FFF2-40B4-BE49-F238E27FC236}">
                <a16:creationId xmlns:a16="http://schemas.microsoft.com/office/drawing/2014/main" id="{036EC3A6-561A-AFA5-9DA4-251D52309923}"/>
              </a:ext>
            </a:extLst>
          </p:cNvPr>
          <p:cNvSpPr txBox="1"/>
          <p:nvPr/>
        </p:nvSpPr>
        <p:spPr>
          <a:xfrm>
            <a:off x="981554" y="295493"/>
            <a:ext cx="6118493" cy="89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05AAE6"/>
                </a:solidFill>
                <a:latin typeface="Sofia Pro" panose="020B0000000000000000" pitchFamily="34" charset="77"/>
                <a:ea typeface="+mj-ea"/>
                <a:cs typeface="+mj-cs"/>
              </a:rPr>
              <a:t>ALATIN </a:t>
            </a:r>
            <a:r>
              <a:rPr lang="en-US" sz="3600" b="1" dirty="0">
                <a:latin typeface="Sofia Pro" panose="020B0000000000000000" pitchFamily="34" charset="77"/>
                <a:ea typeface="+mj-ea"/>
                <a:cs typeface="+mj-cs"/>
              </a:rPr>
              <a:t>OVERVIEW</a:t>
            </a:r>
          </a:p>
        </p:txBody>
      </p:sp>
      <p:pic>
        <p:nvPicPr>
          <p:cNvPr id="4" name="Immagine 3" descr="Immagine che contiene schermata, testo&#10;&#10;Descrizione generata automaticamente">
            <a:extLst>
              <a:ext uri="{FF2B5EF4-FFF2-40B4-BE49-F238E27FC236}">
                <a16:creationId xmlns:a16="http://schemas.microsoft.com/office/drawing/2014/main" id="{120CCAF2-8C12-D120-22C7-00447DD5D000}"/>
              </a:ext>
            </a:extLst>
          </p:cNvPr>
          <p:cNvPicPr>
            <a:picLocks noChangeAspect="1"/>
          </p:cNvPicPr>
          <p:nvPr/>
        </p:nvPicPr>
        <p:blipFill>
          <a:blip r:embed="rId4"/>
          <a:stretch>
            <a:fillRect/>
          </a:stretch>
        </p:blipFill>
        <p:spPr>
          <a:xfrm>
            <a:off x="39994" y="0"/>
            <a:ext cx="12152006" cy="6880644"/>
          </a:xfrm>
          <a:prstGeom prst="rect">
            <a:avLst/>
          </a:prstGeom>
        </p:spPr>
      </p:pic>
    </p:spTree>
    <p:extLst>
      <p:ext uri="{BB962C8B-B14F-4D97-AF65-F5344CB8AC3E}">
        <p14:creationId xmlns:p14="http://schemas.microsoft.com/office/powerpoint/2010/main" val="13619491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E5E861-5E73-BEE2-AF7D-1730EDB9752D}"/>
              </a:ext>
            </a:extLst>
          </p:cNvPr>
          <p:cNvSpPr>
            <a:spLocks noGrp="1"/>
          </p:cNvSpPr>
          <p:nvPr>
            <p:ph type="title"/>
          </p:nvPr>
        </p:nvSpPr>
        <p:spPr>
          <a:xfrm>
            <a:off x="838200" y="365125"/>
            <a:ext cx="10515600" cy="5525312"/>
          </a:xfrm>
        </p:spPr>
        <p:txBody>
          <a:bodyPr>
            <a:normAutofit/>
          </a:bodyPr>
          <a:lstStyle/>
          <a:p>
            <a:pPr algn="ctr"/>
            <a:r>
              <a:rPr lang="it-IT" sz="5400" dirty="0">
                <a:latin typeface="+mn-lt"/>
              </a:rPr>
              <a:t>4. </a:t>
            </a:r>
            <a:br>
              <a:rPr lang="it-IT" sz="5400" dirty="0">
                <a:latin typeface="+mn-lt"/>
              </a:rPr>
            </a:br>
            <a:r>
              <a:rPr lang="it-IT" sz="5400" dirty="0">
                <a:latin typeface="+mn-lt"/>
              </a:rPr>
              <a:t/>
            </a:r>
            <a:br>
              <a:rPr lang="it-IT" sz="5400" dirty="0">
                <a:latin typeface="+mn-lt"/>
              </a:rPr>
            </a:br>
            <a:r>
              <a:rPr lang="it-IT" sz="5400" dirty="0">
                <a:latin typeface="+mn-lt"/>
              </a:rPr>
              <a:t>Il digitale che </a:t>
            </a:r>
            <a:r>
              <a:rPr lang="it-IT" sz="5400" i="1" dirty="0">
                <a:latin typeface="+mn-lt"/>
              </a:rPr>
              <a:t>deve esserci</a:t>
            </a:r>
            <a:r>
              <a:rPr lang="it-IT" sz="5400" dirty="0">
                <a:latin typeface="+mn-lt"/>
              </a:rPr>
              <a:t/>
            </a:r>
            <a:br>
              <a:rPr lang="it-IT" sz="5400" dirty="0">
                <a:latin typeface="+mn-lt"/>
              </a:rPr>
            </a:br>
            <a:r>
              <a:rPr lang="it-IT" sz="5400" dirty="0">
                <a:latin typeface="+mn-lt"/>
              </a:rPr>
              <a:t>per la riflessione sulla lingua:</a:t>
            </a:r>
            <a:br>
              <a:rPr lang="it-IT" sz="5400" dirty="0">
                <a:latin typeface="+mn-lt"/>
              </a:rPr>
            </a:br>
            <a:r>
              <a:rPr lang="it-IT" sz="2000" dirty="0">
                <a:latin typeface="+mn-lt"/>
              </a:rPr>
              <a:t/>
            </a:r>
            <a:br>
              <a:rPr lang="it-IT" sz="2000" dirty="0">
                <a:latin typeface="+mn-lt"/>
              </a:rPr>
            </a:br>
            <a:r>
              <a:rPr lang="it-IT" sz="5400" dirty="0">
                <a:latin typeface="+mn-lt"/>
              </a:rPr>
              <a:t>per tracciare, studiare, sviluppare e gestire tutte le attività didattiche</a:t>
            </a:r>
          </a:p>
        </p:txBody>
      </p:sp>
    </p:spTree>
    <p:extLst>
      <p:ext uri="{BB962C8B-B14F-4D97-AF65-F5344CB8AC3E}">
        <p14:creationId xmlns:p14="http://schemas.microsoft.com/office/powerpoint/2010/main" val="4582586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BFDF6B-9825-4B53-BE86-C69B0F8615EE}"/>
              </a:ext>
            </a:extLst>
          </p:cNvPr>
          <p:cNvSpPr>
            <a:spLocks noGrp="1"/>
          </p:cNvSpPr>
          <p:nvPr>
            <p:ph type="title"/>
          </p:nvPr>
        </p:nvSpPr>
        <p:spPr>
          <a:xfrm>
            <a:off x="838200" y="365125"/>
            <a:ext cx="10515600" cy="5890202"/>
          </a:xfrm>
        </p:spPr>
        <p:txBody>
          <a:bodyPr>
            <a:normAutofit/>
          </a:bodyPr>
          <a:lstStyle/>
          <a:p>
            <a:r>
              <a:rPr lang="it-IT"/>
              <a:t>Le statistiche degli errori negli esercizi sulle relative sono tratte da: </a:t>
            </a:r>
            <a:br>
              <a:rPr lang="it-IT"/>
            </a:br>
            <a:r>
              <a:rPr lang="it-IT"/>
              <a:t/>
            </a:r>
            <a:br>
              <a:rPr lang="it-IT"/>
            </a:br>
            <a:r>
              <a:rPr lang="it-IT"/>
              <a:t>Giuliana Zeppegno, </a:t>
            </a:r>
            <a:r>
              <a:rPr lang="it-IT" i="1"/>
              <a:t>Itaca. Grammatica italiana per padronanza, Torino: </a:t>
            </a:r>
            <a:r>
              <a:rPr lang="it-IT"/>
              <a:t>Maieutical Labs, 2019.</a:t>
            </a:r>
            <a:br>
              <a:rPr lang="it-IT"/>
            </a:br>
            <a:r>
              <a:rPr lang="it-IT"/>
              <a:t/>
            </a:r>
            <a:br>
              <a:rPr lang="it-IT"/>
            </a:br>
            <a:r>
              <a:rPr lang="it-IT"/>
              <a:t>Per gentile concessione di Maieutical Labs</a:t>
            </a:r>
          </a:p>
        </p:txBody>
      </p:sp>
    </p:spTree>
    <p:extLst>
      <p:ext uri="{BB962C8B-B14F-4D97-AF65-F5344CB8AC3E}">
        <p14:creationId xmlns:p14="http://schemas.microsoft.com/office/powerpoint/2010/main" val="12874206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8E2DDF-3D00-4E37-A350-4D0404D91DAB}"/>
              </a:ext>
            </a:extLst>
          </p:cNvPr>
          <p:cNvSpPr>
            <a:spLocks noGrp="1"/>
          </p:cNvSpPr>
          <p:nvPr>
            <p:ph type="title"/>
          </p:nvPr>
        </p:nvSpPr>
        <p:spPr>
          <a:xfrm>
            <a:off x="838200" y="365125"/>
            <a:ext cx="10515600" cy="5474566"/>
          </a:xfrm>
        </p:spPr>
        <p:txBody>
          <a:bodyPr/>
          <a:lstStyle/>
          <a:p>
            <a:r>
              <a:rPr lang="it-IT"/>
              <a:t>Dai 60 esercizi sulle relative, per un totale di 386.002 (!) esercizi svolti, seleziono i 9 esercizi, per un totale di 59.142 esercizi svolti, che si fondano solo sulla distinzione fra </a:t>
            </a:r>
            <a:r>
              <a:rPr lang="it-IT" i="1"/>
              <a:t>che</a:t>
            </a:r>
            <a:r>
              <a:rPr lang="it-IT"/>
              <a:t> congiunzione e </a:t>
            </a:r>
            <a:r>
              <a:rPr lang="it-IT" i="1"/>
              <a:t>che </a:t>
            </a:r>
            <a:r>
              <a:rPr lang="it-IT"/>
              <a:t>pronome relativo</a:t>
            </a:r>
            <a:r>
              <a:rPr lang="it-IT" i="1"/>
              <a:t>.</a:t>
            </a:r>
            <a:endParaRPr lang="it-IT"/>
          </a:p>
        </p:txBody>
      </p:sp>
    </p:spTree>
    <p:extLst>
      <p:ext uri="{BB962C8B-B14F-4D97-AF65-F5344CB8AC3E}">
        <p14:creationId xmlns:p14="http://schemas.microsoft.com/office/powerpoint/2010/main" val="37899394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10;&#10;Descrizione generata automaticamente">
            <a:extLst>
              <a:ext uri="{FF2B5EF4-FFF2-40B4-BE49-F238E27FC236}">
                <a16:creationId xmlns:a16="http://schemas.microsoft.com/office/drawing/2014/main" id="{D81335DA-B5D2-4DFA-9175-10653EA41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49381" cy="5216237"/>
          </a:xfrm>
          <a:prstGeom prst="rect">
            <a:avLst/>
          </a:prstGeom>
        </p:spPr>
      </p:pic>
    </p:spTree>
    <p:extLst>
      <p:ext uri="{BB962C8B-B14F-4D97-AF65-F5344CB8AC3E}">
        <p14:creationId xmlns:p14="http://schemas.microsoft.com/office/powerpoint/2010/main" val="16101226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10;&#10;Descrizione generata automaticamente">
            <a:extLst>
              <a:ext uri="{FF2B5EF4-FFF2-40B4-BE49-F238E27FC236}">
                <a16:creationId xmlns:a16="http://schemas.microsoft.com/office/drawing/2014/main" id="{D81335DA-B5D2-4DFA-9175-10653EA41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49381" cy="5216237"/>
          </a:xfrm>
          <a:prstGeom prst="rect">
            <a:avLst/>
          </a:prstGeom>
        </p:spPr>
      </p:pic>
    </p:spTree>
    <p:extLst>
      <p:ext uri="{BB962C8B-B14F-4D97-AF65-F5344CB8AC3E}">
        <p14:creationId xmlns:p14="http://schemas.microsoft.com/office/powerpoint/2010/main" val="30461005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5B0DDA-0246-4600-8B26-817A9897F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071837" cy="4946073"/>
          </a:xfrm>
          <a:prstGeom prst="rect">
            <a:avLst/>
          </a:prstGeom>
        </p:spPr>
      </p:pic>
    </p:spTree>
    <p:extLst>
      <p:ext uri="{BB962C8B-B14F-4D97-AF65-F5344CB8AC3E}">
        <p14:creationId xmlns:p14="http://schemas.microsoft.com/office/powerpoint/2010/main" val="735436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3FAC806-E05A-4D0B-97DA-512B36A92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0108" cy="5756564"/>
          </a:xfrm>
          <a:prstGeom prst="rect">
            <a:avLst/>
          </a:prstGeom>
        </p:spPr>
      </p:pic>
    </p:spTree>
    <p:extLst>
      <p:ext uri="{BB962C8B-B14F-4D97-AF65-F5344CB8AC3E}">
        <p14:creationId xmlns:p14="http://schemas.microsoft.com/office/powerpoint/2010/main" val="27959808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avolo&#10;&#10;Descrizione generata automaticamente">
            <a:extLst>
              <a:ext uri="{FF2B5EF4-FFF2-40B4-BE49-F238E27FC236}">
                <a16:creationId xmlns:a16="http://schemas.microsoft.com/office/drawing/2014/main" id="{4175F79B-BDB4-475A-8910-FA7A27195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46525" cy="4675909"/>
          </a:xfrm>
          <a:prstGeom prst="rect">
            <a:avLst/>
          </a:prstGeom>
        </p:spPr>
      </p:pic>
    </p:spTree>
    <p:extLst>
      <p:ext uri="{BB962C8B-B14F-4D97-AF65-F5344CB8AC3E}">
        <p14:creationId xmlns:p14="http://schemas.microsoft.com/office/powerpoint/2010/main" val="244079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9A421F6-426F-9031-FEDB-500042402C1F}"/>
              </a:ext>
            </a:extLst>
          </p:cNvPr>
          <p:cNvPicPr>
            <a:picLocks noChangeAspect="1"/>
          </p:cNvPicPr>
          <p:nvPr/>
        </p:nvPicPr>
        <p:blipFill>
          <a:blip r:embed="rId2"/>
          <a:stretch>
            <a:fillRect/>
          </a:stretch>
        </p:blipFill>
        <p:spPr>
          <a:xfrm>
            <a:off x="1066003" y="0"/>
            <a:ext cx="10059993" cy="6858000"/>
          </a:xfrm>
          <a:prstGeom prst="rect">
            <a:avLst/>
          </a:prstGeom>
        </p:spPr>
      </p:pic>
    </p:spTree>
    <p:extLst>
      <p:ext uri="{BB962C8B-B14F-4D97-AF65-F5344CB8AC3E}">
        <p14:creationId xmlns:p14="http://schemas.microsoft.com/office/powerpoint/2010/main" val="3567046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avolo&#10;&#10;Descrizione generata automaticamente">
            <a:extLst>
              <a:ext uri="{FF2B5EF4-FFF2-40B4-BE49-F238E27FC236}">
                <a16:creationId xmlns:a16="http://schemas.microsoft.com/office/drawing/2014/main" id="{4175F79B-BDB4-475A-8910-FA7A27195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46525" cy="4675909"/>
          </a:xfrm>
          <a:prstGeom prst="rect">
            <a:avLst/>
          </a:prstGeom>
        </p:spPr>
      </p:pic>
    </p:spTree>
    <p:extLst>
      <p:ext uri="{BB962C8B-B14F-4D97-AF65-F5344CB8AC3E}">
        <p14:creationId xmlns:p14="http://schemas.microsoft.com/office/powerpoint/2010/main" val="19553091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C95625-9988-4E23-8969-8CD2A5C8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3316224"/>
          </a:xfrm>
          <a:prstGeom prst="rect">
            <a:avLst/>
          </a:prstGeom>
        </p:spPr>
      </p:pic>
    </p:spTree>
    <p:extLst>
      <p:ext uri="{BB962C8B-B14F-4D97-AF65-F5344CB8AC3E}">
        <p14:creationId xmlns:p14="http://schemas.microsoft.com/office/powerpoint/2010/main" val="10219042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82946F3-DB5C-4BE3-AB6E-2F35743F7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2" cy="3734067"/>
          </a:xfrm>
          <a:prstGeom prst="rect">
            <a:avLst/>
          </a:prstGeom>
        </p:spPr>
      </p:pic>
    </p:spTree>
    <p:extLst>
      <p:ext uri="{BB962C8B-B14F-4D97-AF65-F5344CB8AC3E}">
        <p14:creationId xmlns:p14="http://schemas.microsoft.com/office/powerpoint/2010/main" val="3983246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38199A1-8C43-4D55-BCCD-A2326022F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1089" cy="5008418"/>
          </a:xfrm>
          <a:prstGeom prst="rect">
            <a:avLst/>
          </a:prstGeom>
        </p:spPr>
      </p:pic>
    </p:spTree>
    <p:extLst>
      <p:ext uri="{BB962C8B-B14F-4D97-AF65-F5344CB8AC3E}">
        <p14:creationId xmlns:p14="http://schemas.microsoft.com/office/powerpoint/2010/main" val="29499679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C5C37E9-5A92-4041-940C-2774398C9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85" y="-1"/>
            <a:ext cx="12018564" cy="4073237"/>
          </a:xfrm>
          <a:prstGeom prst="rect">
            <a:avLst/>
          </a:prstGeom>
        </p:spPr>
      </p:pic>
    </p:spTree>
    <p:extLst>
      <p:ext uri="{BB962C8B-B14F-4D97-AF65-F5344CB8AC3E}">
        <p14:creationId xmlns:p14="http://schemas.microsoft.com/office/powerpoint/2010/main" val="24547571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9A483EA8-6B5D-4C95-98E6-267335D55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08" y="0"/>
            <a:ext cx="10351511" cy="6858000"/>
          </a:xfrm>
          <a:prstGeom prst="rect">
            <a:avLst/>
          </a:prstGeom>
        </p:spPr>
      </p:pic>
    </p:spTree>
    <p:extLst>
      <p:ext uri="{BB962C8B-B14F-4D97-AF65-F5344CB8AC3E}">
        <p14:creationId xmlns:p14="http://schemas.microsoft.com/office/powerpoint/2010/main" val="1929387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6078D7-0121-5C3C-CE75-30BC86204639}"/>
              </a:ext>
            </a:extLst>
          </p:cNvPr>
          <p:cNvSpPr>
            <a:spLocks noGrp="1"/>
          </p:cNvSpPr>
          <p:nvPr>
            <p:ph type="title"/>
          </p:nvPr>
        </p:nvSpPr>
        <p:spPr>
          <a:xfrm>
            <a:off x="255181" y="365125"/>
            <a:ext cx="11674549" cy="5461517"/>
          </a:xfrm>
        </p:spPr>
        <p:txBody>
          <a:bodyPr>
            <a:normAutofit/>
          </a:bodyPr>
          <a:lstStyle/>
          <a:p>
            <a:pPr algn="ctr"/>
            <a:r>
              <a:rPr lang="it-IT" sz="5400">
                <a:latin typeface="+mn-lt"/>
              </a:rPr>
              <a:t>5. </a:t>
            </a:r>
            <a:br>
              <a:rPr lang="it-IT" sz="5400">
                <a:latin typeface="+mn-lt"/>
              </a:rPr>
            </a:br>
            <a:r>
              <a:rPr lang="it-IT" sz="5400">
                <a:latin typeface="+mn-lt"/>
              </a:rPr>
              <a:t/>
            </a:r>
            <a:br>
              <a:rPr lang="it-IT" sz="5400">
                <a:latin typeface="+mn-lt"/>
              </a:rPr>
            </a:br>
            <a:r>
              <a:rPr lang="it-IT" sz="5400">
                <a:latin typeface="+mn-lt"/>
              </a:rPr>
              <a:t>Il digitale </a:t>
            </a:r>
            <a:r>
              <a:rPr lang="it-IT" sz="5400" i="1">
                <a:latin typeface="+mn-lt"/>
              </a:rPr>
              <a:t>che non c’è</a:t>
            </a:r>
            <a:r>
              <a:rPr lang="it-IT" sz="5400">
                <a:latin typeface="+mn-lt"/>
              </a:rPr>
              <a:t/>
            </a:r>
            <a:br>
              <a:rPr lang="it-IT" sz="5400">
                <a:latin typeface="+mn-lt"/>
              </a:rPr>
            </a:br>
            <a:r>
              <a:rPr lang="it-IT" sz="5400">
                <a:latin typeface="+mn-lt"/>
              </a:rPr>
              <a:t>per la riflessione sulla lingua:</a:t>
            </a:r>
            <a:br>
              <a:rPr lang="it-IT" sz="5400">
                <a:latin typeface="+mn-lt"/>
              </a:rPr>
            </a:br>
            <a:r>
              <a:rPr lang="it-IT" sz="5400">
                <a:latin typeface="+mn-lt"/>
              </a:rPr>
              <a:t/>
            </a:r>
            <a:br>
              <a:rPr lang="it-IT" sz="5400">
                <a:latin typeface="+mn-lt"/>
              </a:rPr>
            </a:br>
            <a:r>
              <a:rPr lang="it-IT" sz="5400">
                <a:latin typeface="+mn-lt"/>
              </a:rPr>
              <a:t>per </a:t>
            </a:r>
            <a:r>
              <a:rPr lang="it-IT" sz="5400">
                <a:solidFill>
                  <a:srgbClr val="222222"/>
                </a:solidFill>
                <a:effectLst/>
                <a:latin typeface="+mn-lt"/>
                <a:ea typeface="Calibri" panose="020F0502020204030204" pitchFamily="34" charset="0"/>
              </a:rPr>
              <a:t>rinnovare </a:t>
            </a:r>
            <a:br>
              <a:rPr lang="it-IT" sz="5400">
                <a:solidFill>
                  <a:srgbClr val="222222"/>
                </a:solidFill>
                <a:effectLst/>
                <a:latin typeface="+mn-lt"/>
                <a:ea typeface="Calibri" panose="020F0502020204030204" pitchFamily="34" charset="0"/>
              </a:rPr>
            </a:br>
            <a:r>
              <a:rPr lang="it-IT" sz="5400">
                <a:solidFill>
                  <a:srgbClr val="222222"/>
                </a:solidFill>
                <a:effectLst/>
                <a:latin typeface="+mn-lt"/>
                <a:ea typeface="Calibri" panose="020F0502020204030204" pitchFamily="34" charset="0"/>
              </a:rPr>
              <a:t>il metodo teorico e didattico</a:t>
            </a:r>
            <a:endParaRPr lang="it-IT" sz="5400">
              <a:latin typeface="+mn-lt"/>
            </a:endParaRPr>
          </a:p>
        </p:txBody>
      </p:sp>
    </p:spTree>
    <p:extLst>
      <p:ext uri="{BB962C8B-B14F-4D97-AF65-F5344CB8AC3E}">
        <p14:creationId xmlns:p14="http://schemas.microsoft.com/office/powerpoint/2010/main" val="11853954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01BA7AE-D595-CBFB-FEB6-4EEA9593BD14}"/>
              </a:ext>
            </a:extLst>
          </p:cNvPr>
          <p:cNvPicPr>
            <a:picLocks noChangeAspect="1"/>
          </p:cNvPicPr>
          <p:nvPr/>
        </p:nvPicPr>
        <p:blipFill>
          <a:blip r:embed="rId2"/>
          <a:stretch>
            <a:fillRect/>
          </a:stretch>
        </p:blipFill>
        <p:spPr>
          <a:xfrm>
            <a:off x="1452563" y="0"/>
            <a:ext cx="9286874" cy="6858000"/>
          </a:xfrm>
          <a:prstGeom prst="rect">
            <a:avLst/>
          </a:prstGeom>
        </p:spPr>
      </p:pic>
    </p:spTree>
    <p:extLst>
      <p:ext uri="{BB962C8B-B14F-4D97-AF65-F5344CB8AC3E}">
        <p14:creationId xmlns:p14="http://schemas.microsoft.com/office/powerpoint/2010/main" val="34320277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13317" y="22302"/>
            <a:ext cx="10783229" cy="6867783"/>
          </a:xfrm>
          <a:prstGeom prst="rect">
            <a:avLst/>
          </a:prstGeom>
        </p:spPr>
      </p:pic>
    </p:spTree>
    <p:extLst>
      <p:ext uri="{BB962C8B-B14F-4D97-AF65-F5344CB8AC3E}">
        <p14:creationId xmlns:p14="http://schemas.microsoft.com/office/powerpoint/2010/main" val="36002946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550766"/>
          </a:xfrm>
        </p:spPr>
        <p:txBody>
          <a:bodyPr>
            <a:normAutofit/>
          </a:bodyPr>
          <a:lstStyle/>
          <a:p>
            <a:pPr algn="ctr"/>
            <a:r>
              <a:rPr lang="it-IT" sz="6000" dirty="0" smtClean="0"/>
              <a:t>Grazie per l’attenzione</a:t>
            </a:r>
            <a:endParaRPr lang="it-IT" sz="6000" dirty="0"/>
          </a:p>
        </p:txBody>
      </p:sp>
    </p:spTree>
    <p:extLst>
      <p:ext uri="{BB962C8B-B14F-4D97-AF65-F5344CB8AC3E}">
        <p14:creationId xmlns:p14="http://schemas.microsoft.com/office/powerpoint/2010/main" val="155967279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2254</TotalTime>
  <Words>1889</Words>
  <Application>Microsoft Office PowerPoint</Application>
  <PresentationFormat>Widescreen</PresentationFormat>
  <Paragraphs>323</Paragraphs>
  <Slides>99</Slides>
  <Notes>5</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99</vt:i4>
      </vt:variant>
    </vt:vector>
  </HeadingPairs>
  <TitlesOfParts>
    <vt:vector size="111" baseType="lpstr">
      <vt:lpstr>Arial</vt:lpstr>
      <vt:lpstr>Calibri</vt:lpstr>
      <vt:lpstr>Calibri Light</vt:lpstr>
      <vt:lpstr>Segoe UI</vt:lpstr>
      <vt:lpstr>Sofia Pro</vt:lpstr>
      <vt:lpstr>SOFIAPRO-EXTRALIGHT</vt:lpstr>
      <vt:lpstr>SofiaPro-Light</vt:lpstr>
      <vt:lpstr>SofiaPro-Light</vt:lpstr>
      <vt:lpstr>SOFIAPRO-SEMIBOLD</vt:lpstr>
      <vt:lpstr>Times New Roman</vt:lpstr>
      <vt:lpstr>Tema di Office</vt:lpstr>
      <vt:lpstr>Presentazione di Microsoft PowerPoint</vt:lpstr>
      <vt:lpstr>Fondazione “I Lincei per la Scuola” Conferenza generale 14 novembre 2023, ore 15.00   Mirko Tavoni Coordinatore del Polo di Italiano di Pisa Già professore di Linguistica italiana all’Università di Pisa   Il digitale: che cosa potrebbe fare  e non fa per l'educazione linguistica </vt:lpstr>
      <vt:lpstr>Presentazione standard di PowerPoint</vt:lpstr>
      <vt:lpstr>1.   E-learning, Informatica umanistica,  linguistica computazionale  dal 2000 a oggi</vt:lpstr>
      <vt:lpstr>1A.  E-learning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1B.  Informatica umanistica   Digital Humanities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1C.  Linguistica computazionale  Natural Language Processing</vt:lpstr>
      <vt:lpstr>Presentazione standard di PowerPoint</vt:lpstr>
      <vt:lpstr>Presentazione standard di PowerPoint</vt:lpstr>
      <vt:lpstr>Presentazione standard di PowerPoint</vt:lpstr>
      <vt:lpstr>2.  Competenza digitale   Cittadinanza digitale   Benessere digitale</vt:lpstr>
      <vt:lpstr>Presentazione standard di PowerPoint</vt:lpstr>
      <vt:lpstr>Presentazione standard di PowerPoint</vt:lpstr>
      <vt:lpstr>3.  Dopo la Pandemia  la Transizione digitale del PNRR   Dalla Didattica a Distanza (DAD)  alla Didattica Digitale Integrata (DDI)</vt:lpstr>
      <vt:lpstr>3A.  Il digitale per la riflessione sulla lingua nel sistema scolastico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3B.  Il digitale per la riflessione sulla lingua nell’editoria scolastica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4.   Il digitale che deve esserci per la riflessione sulla lingua:  per tracciare, studiare, sviluppare e gestire tutte le attività didattiche</vt:lpstr>
      <vt:lpstr>Le statistiche degli errori negli esercizi sulle relative sono tratte da:   Giuliana Zeppegno, Itaca. Grammatica italiana per padronanza, Torino: Maieutical Labs, 2019.  Per gentile concessione di Maieutical Labs</vt:lpstr>
      <vt:lpstr>Dai 60 esercizi sulle relative, per un totale di 386.002 (!) esercizi svolti, seleziono i 9 esercizi, per un totale di 59.142 esercizi svolti, che si fondano solo sulla distinzione fra che congiunzione e che pronome relativo.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5.   Il digitale che non c’è per la riflessione sulla lingua:  per rinnovare  il metodo teorico e didattico</vt:lpstr>
      <vt:lpstr>Presentazione standard di PowerPoint</vt:lpstr>
      <vt:lpstr>Presentazione standard di PowerPoint</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Mirko Tavoni</dc:creator>
  <cp:lastModifiedBy>Crusca</cp:lastModifiedBy>
  <cp:revision>13</cp:revision>
  <dcterms:created xsi:type="dcterms:W3CDTF">2023-11-09T16:49:36Z</dcterms:created>
  <dcterms:modified xsi:type="dcterms:W3CDTF">2023-11-14T13:45:54Z</dcterms:modified>
</cp:coreProperties>
</file>