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87" r:id="rId4"/>
    <p:sldId id="334" r:id="rId5"/>
    <p:sldId id="285" r:id="rId6"/>
    <p:sldId id="325" r:id="rId7"/>
    <p:sldId id="333" r:id="rId8"/>
    <p:sldId id="289" r:id="rId9"/>
    <p:sldId id="326" r:id="rId10"/>
    <p:sldId id="327" r:id="rId11"/>
    <p:sldId id="294" r:id="rId12"/>
    <p:sldId id="295" r:id="rId13"/>
    <p:sldId id="328" r:id="rId14"/>
    <p:sldId id="297" r:id="rId15"/>
    <p:sldId id="298" r:id="rId16"/>
    <p:sldId id="299" r:id="rId17"/>
    <p:sldId id="329" r:id="rId18"/>
    <p:sldId id="301" r:id="rId19"/>
    <p:sldId id="302" r:id="rId20"/>
    <p:sldId id="305" r:id="rId21"/>
    <p:sldId id="304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24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0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14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76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1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64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8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9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74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68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95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6909-9D03-47E4-97B4-3D8F38C55E4B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468F9-007E-4A14-810F-6A95AAE05EC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16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inceiscuola.i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137078" y="6214669"/>
            <a:ext cx="1938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hlinkClick r:id="rId2"/>
              </a:rPr>
              <a:t>https://linceiscuola.it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1051947" y="1894974"/>
            <a:ext cx="101082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CONFERENZE LINCEE PER LA SCUOLA</a:t>
            </a:r>
          </a:p>
          <a:p>
            <a:pPr algn="ctr"/>
            <a:endParaRPr lang="it-IT" sz="4000" b="1" dirty="0">
              <a:solidFill>
                <a:srgbClr val="002060"/>
              </a:solidFill>
            </a:endParaRPr>
          </a:p>
          <a:p>
            <a:pPr algn="ctr"/>
            <a:r>
              <a:rPr lang="it-IT" sz="3600" b="1" dirty="0">
                <a:solidFill>
                  <a:srgbClr val="002060"/>
                </a:solidFill>
                <a:effectLst/>
                <a:latin typeface="Calibri,Italic"/>
              </a:rPr>
              <a:t>Intersezioni. Architett</a:t>
            </a:r>
            <a:r>
              <a:rPr lang="it-IT" sz="3600" b="1" dirty="0">
                <a:solidFill>
                  <a:srgbClr val="002060"/>
                </a:solidFill>
                <a:latin typeface="Calibri,Italic"/>
              </a:rPr>
              <a:t>ure grammaticali e architetture testuali</a:t>
            </a:r>
            <a:endParaRPr lang="it-IT" sz="3600" b="1" dirty="0">
              <a:solidFill>
                <a:srgbClr val="002060"/>
              </a:solidFill>
            </a:endParaRPr>
          </a:p>
          <a:p>
            <a:pPr algn="ctr"/>
            <a:endParaRPr lang="it-IT" sz="3600" b="1" dirty="0">
              <a:solidFill>
                <a:srgbClr val="002060"/>
              </a:solidFill>
            </a:endParaRPr>
          </a:p>
          <a:p>
            <a:pPr algn="ctr"/>
            <a:r>
              <a:rPr lang="it-IT" sz="3200" b="1" dirty="0">
                <a:solidFill>
                  <a:srgbClr val="002060"/>
                </a:solidFill>
              </a:rPr>
              <a:t>Prof.ssa Ferrari Angela</a:t>
            </a:r>
          </a:p>
          <a:p>
            <a:pPr algn="ctr"/>
            <a:r>
              <a:rPr lang="it-IT" sz="3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</a:rPr>
              <a:t>Data  07/11/2023</a:t>
            </a:r>
          </a:p>
        </p:txBody>
      </p:sp>
      <p:pic>
        <p:nvPicPr>
          <p:cNvPr id="1028" name="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86" y="494011"/>
            <a:ext cx="2815997" cy="8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8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171598-2755-9E94-A693-99A52F46D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2046986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7200" b="1" dirty="0"/>
              <a:t>A modo di esemplificazione</a:t>
            </a:r>
            <a:r>
              <a:rPr lang="it-IT" dirty="0"/>
              <a:t/>
            </a:r>
            <a:br>
              <a:rPr lang="it-IT" dirty="0"/>
            </a:br>
            <a:r>
              <a:rPr lang="it-IT" sz="4000" b="0" i="1" dirty="0"/>
              <a:t>Il caso del punto e il caso della virgola</a:t>
            </a:r>
            <a:endParaRPr lang="en-US" sz="36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ocesso 5">
            <a:extLst>
              <a:ext uri="{FF2B5EF4-FFF2-40B4-BE49-F238E27FC236}">
                <a16:creationId xmlns:a16="http://schemas.microsoft.com/office/drawing/2014/main" id="{D53450B4-3EC3-50C1-A864-478ECEC2478A}"/>
              </a:ext>
            </a:extLst>
          </p:cNvPr>
          <p:cNvSpPr/>
          <p:nvPr/>
        </p:nvSpPr>
        <p:spPr>
          <a:xfrm>
            <a:off x="3718560" y="5515642"/>
            <a:ext cx="4754880" cy="45719"/>
          </a:xfrm>
          <a:prstGeom prst="flowChartProcess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7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A67545-4642-6655-15E9-784DBC1B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Il punto. </a:t>
            </a:r>
            <a:r>
              <a:rPr lang="en-GB" sz="4800" b="1" dirty="0" err="1"/>
              <a:t>Usi</a:t>
            </a:r>
            <a:r>
              <a:rPr lang="en-GB" sz="4800" b="1" dirty="0"/>
              <a:t> standard</a:t>
            </a:r>
            <a:endParaRPr lang="it-IT" sz="4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41ADC2-943F-E3CA-25AF-14FC4B62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41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CH" sz="2000" b="1" dirty="0">
                <a:effectLst/>
              </a:rPr>
              <a:t>1.</a:t>
            </a:r>
            <a:r>
              <a:rPr lang="it-CH" sz="2000" dirty="0">
                <a:effectLst/>
              </a:rPr>
              <a:t> Ha alle spalle una ventina d’anni di pesante gavetta politica ed </a:t>
            </a:r>
            <a:r>
              <a:rPr lang="it-CH" sz="2000" dirty="0"/>
              <a:t>è </a:t>
            </a:r>
            <a:r>
              <a:rPr lang="it-CH" sz="2000" dirty="0">
                <a:effectLst/>
              </a:rPr>
              <a:t>l’unica donna attraente che militava in Forza Italia di cui non si </a:t>
            </a:r>
            <a:r>
              <a:rPr lang="it-CH" sz="2000" dirty="0"/>
              <a:t>è</a:t>
            </a:r>
            <a:r>
              <a:rPr lang="it-CH" sz="2000" dirty="0">
                <a:effectLst/>
              </a:rPr>
              <a:t> mai chiacchierato e alla quale non </a:t>
            </a:r>
            <a:r>
              <a:rPr lang="it-CH" sz="2000" dirty="0"/>
              <a:t>è </a:t>
            </a:r>
            <a:r>
              <a:rPr lang="it-CH" sz="2000" dirty="0">
                <a:effectLst/>
              </a:rPr>
              <a:t>mai stata attribuita una qualche liason [sic] con Silvio Berlusconi. </a:t>
            </a:r>
            <a:r>
              <a:rPr lang="it-CH" sz="2000" b="1" dirty="0">
                <a:effectLst/>
              </a:rPr>
              <a:t>2.</a:t>
            </a:r>
            <a:r>
              <a:rPr lang="it-CH" sz="2000" dirty="0">
                <a:effectLst/>
              </a:rPr>
              <a:t> Eppure Beatrice Lorenzin, classe 1971, deputata del Nuovo centrodestra, madre di due gemelli, Francesco e Lavinia, ministra della salute dal 2013, non è mai piaciuta troppo alle donne di sinistra. </a:t>
            </a:r>
            <a:r>
              <a:rPr lang="it-CH" sz="2000" b="1" dirty="0">
                <a:effectLst/>
              </a:rPr>
              <a:t>3.</a:t>
            </a:r>
            <a:r>
              <a:rPr lang="it-CH" sz="2000" dirty="0">
                <a:effectLst/>
              </a:rPr>
              <a:t> Colpa di alcune sue gaffes, come quella della campagna a favore della fertilità, che colpevolizzava chi non ha avuto o non ha voluto avere figli. </a:t>
            </a:r>
            <a:r>
              <a:rPr lang="it-CH" sz="2000" b="1" dirty="0">
                <a:effectLst/>
              </a:rPr>
              <a:t>4.</a:t>
            </a:r>
            <a:r>
              <a:rPr lang="it-CH" sz="2000" dirty="0">
                <a:effectLst/>
              </a:rPr>
              <a:t> E colpa anche di sue certe prese di posizione. </a:t>
            </a:r>
            <a:r>
              <a:rPr lang="it-CH" sz="2000" b="1" dirty="0">
                <a:effectLst/>
              </a:rPr>
              <a:t>5.</a:t>
            </a:r>
            <a:r>
              <a:rPr lang="it-CH" sz="2000" dirty="0">
                <a:effectLst/>
              </a:rPr>
              <a:t> L’offensiva contro l’utero in affitto, da lei considerato addirittura un reato da punire. </a:t>
            </a:r>
            <a:r>
              <a:rPr lang="it-CH" sz="2000" b="1" dirty="0">
                <a:effectLst/>
              </a:rPr>
              <a:t>6.</a:t>
            </a:r>
            <a:r>
              <a:rPr lang="it-CH" sz="2000" dirty="0">
                <a:effectLst/>
              </a:rPr>
              <a:t> O la contrarietà alla stepchild adoption, tema, questo, su cui ha avuto un duro scontro con Monica Cirinnà, madrina delle “Unioni civili”. </a:t>
            </a:r>
            <a:r>
              <a:rPr lang="it-CH" sz="2000" b="1" dirty="0">
                <a:effectLst/>
              </a:rPr>
              <a:t>7.</a:t>
            </a:r>
            <a:r>
              <a:rPr lang="it-CH" sz="2000" dirty="0">
                <a:effectLst/>
              </a:rPr>
              <a:t> Ma Lorenzin, nonostante le polemiche e gli errori, piace molto ai medici che non indossano la casacca politica sopra il camice.</a:t>
            </a:r>
          </a:p>
          <a:p>
            <a:pPr algn="r">
              <a:lnSpc>
                <a:spcPct val="100000"/>
              </a:lnSpc>
            </a:pPr>
            <a:endParaRPr lang="it-CH" sz="2000" dirty="0"/>
          </a:p>
          <a:p>
            <a:pPr marL="0" indent="0" algn="r">
              <a:lnSpc>
                <a:spcPct val="100000"/>
              </a:lnSpc>
              <a:buNone/>
            </a:pPr>
            <a:r>
              <a:rPr lang="it-CH" sz="2000" dirty="0">
                <a:effectLst/>
              </a:rPr>
              <a:t>(</a:t>
            </a:r>
            <a:r>
              <a:rPr lang="it-CH" sz="2000" i="1" dirty="0">
                <a:effectLst/>
              </a:rPr>
              <a:t>Io Donna</a:t>
            </a:r>
            <a:r>
              <a:rPr lang="it-CH" sz="2000" dirty="0">
                <a:effectLst/>
              </a:rPr>
              <a:t>, 14 febbraio 2017) </a:t>
            </a:r>
            <a:endParaRPr lang="it-CH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43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E0DC1-808E-7C37-B17A-5A25D604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/>
              <a:t>Il punto. Usi </a:t>
            </a:r>
            <a:r>
              <a:rPr lang="it-IT" sz="4800" b="1" dirty="0" err="1"/>
              <a:t>antisintattici</a:t>
            </a:r>
            <a:r>
              <a:rPr lang="it-IT" sz="4800" b="1" dirty="0"/>
              <a:t>/creativi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A54C21-43F7-D2C7-2CE5-EC78B6BE4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it-IT" sz="1900" dirty="0"/>
              <a:t>Scese le scale fino alla fontana di pietra davanti al portone d’entrata. </a:t>
            </a:r>
            <a:r>
              <a:rPr lang="it-IT" sz="1900" b="1" dirty="0"/>
              <a:t>E corse</a:t>
            </a:r>
            <a:r>
              <a:rPr lang="it-IT" sz="1900" dirty="0"/>
              <a:t>. Filò via veloce tra la ghiaia e attraverso le siepi, i pugni stretti e le gambe sottili contro il vento caldo e polveroso. (Missiroli, </a:t>
            </a:r>
            <a:r>
              <a:rPr lang="it-IT" sz="1900" i="1" dirty="0"/>
              <a:t>Senza coda</a:t>
            </a:r>
            <a:r>
              <a:rPr lang="it-IT" sz="1900" dirty="0"/>
              <a:t>)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it-IT" sz="1900" dirty="0"/>
              <a:t>La controllava, così almeno diceva, da quando aveva cominciato ad andare al mare con certi ragazzi più grandi, certi elementi che gli ispiravano nessuna fiducia. </a:t>
            </a:r>
            <a:r>
              <a:rPr lang="it-IT" sz="1900" b="1" dirty="0"/>
              <a:t>Che fumavano, che di sicuro si facevano anche le canne</a:t>
            </a:r>
            <a:r>
              <a:rPr lang="it-IT" sz="1900" dirty="0"/>
              <a:t>. (Avallone, </a:t>
            </a:r>
            <a:r>
              <a:rPr lang="it-IT" sz="1900" i="1" dirty="0"/>
              <a:t>Acciaio</a:t>
            </a:r>
            <a:r>
              <a:rPr lang="it-IT" sz="1900" dirty="0"/>
              <a:t>)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it-IT" sz="1900" dirty="0"/>
              <a:t>Sarebbe stato orribile. Sorpassato da una femmina. </a:t>
            </a:r>
            <a:r>
              <a:rPr lang="it-IT" sz="1900" b="1" dirty="0"/>
              <a:t>Cicciona</a:t>
            </a:r>
            <a:r>
              <a:rPr lang="it-IT" sz="1900" dirty="0"/>
              <a:t>. (Ammaniti, </a:t>
            </a:r>
            <a:r>
              <a:rPr lang="it-IT" sz="1900" i="1" dirty="0"/>
              <a:t>Io non ho paura</a:t>
            </a:r>
            <a:r>
              <a:rPr lang="it-IT" sz="1900" dirty="0"/>
              <a:t>)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it-IT" sz="1900" dirty="0"/>
              <a:t>Dal punto di vista di </a:t>
            </a:r>
            <a:r>
              <a:rPr lang="it-IT" sz="1900" dirty="0" err="1"/>
              <a:t>père</a:t>
            </a:r>
            <a:r>
              <a:rPr lang="it-IT" sz="1900" dirty="0"/>
              <a:t> Foucauld, la cosa che più conta di un viaggio è non smettere di viaggiare. Così scrive: “Non cedere alla tentazione di fermarsi è ciò che dà senso all’andare, ciò che lo rende veramente utile e veramente bello. </a:t>
            </a:r>
            <a:r>
              <a:rPr lang="it-IT" sz="1900" b="1" dirty="0"/>
              <a:t>Agli occhi di Dio, agli occhi dell’Universo, agli occhi di chi incontri nel cammino</a:t>
            </a:r>
            <a:r>
              <a:rPr lang="it-IT" sz="1900" dirty="0"/>
              <a:t>”. (Maggiani, </a:t>
            </a:r>
            <a:r>
              <a:rPr lang="it-IT" sz="1900" i="1" dirty="0"/>
              <a:t>Il viaggiatore notturno</a:t>
            </a:r>
            <a:r>
              <a:rPr lang="it-IT" sz="1900" dirty="0"/>
              <a:t>)</a:t>
            </a:r>
          </a:p>
          <a:p>
            <a:pPr marL="342900" indent="-342900" algn="just">
              <a:lnSpc>
                <a:spcPct val="120000"/>
              </a:lnSpc>
              <a:buAutoNum type="arabicParenBoth"/>
            </a:pPr>
            <a:r>
              <a:rPr lang="it-IT" sz="1900" dirty="0"/>
              <a:t>Primo era Antonio. </a:t>
            </a:r>
            <a:r>
              <a:rPr lang="it-IT" sz="1900" b="1" dirty="0"/>
              <a:t>Come sempre</a:t>
            </a:r>
            <a:r>
              <a:rPr lang="it-IT" sz="1900" dirty="0"/>
              <a:t>. (Ammaniti, </a:t>
            </a:r>
            <a:r>
              <a:rPr lang="it-IT" sz="1900" i="1" dirty="0"/>
              <a:t>Io non ho paura</a:t>
            </a:r>
            <a:r>
              <a:rPr lang="it-IT" sz="1900" dirty="0"/>
              <a:t>)</a:t>
            </a:r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65273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171598-2755-9E94-A693-99A52F46D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5440" y="2046986"/>
            <a:ext cx="896112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8000" b="1" dirty="0"/>
              <a:t>La virgola</a:t>
            </a:r>
            <a:r>
              <a:rPr lang="it-IT" dirty="0"/>
              <a:t/>
            </a:r>
            <a:br>
              <a:rPr lang="it-IT" dirty="0"/>
            </a:br>
            <a:r>
              <a:rPr lang="it-IT" sz="3600" b="0" i="1" dirty="0"/>
              <a:t>La virgola che apre e che chiude,</a:t>
            </a:r>
            <a:br>
              <a:rPr lang="it-IT" sz="3600" b="0" i="1" dirty="0"/>
            </a:br>
            <a:r>
              <a:rPr lang="it-IT" sz="3600" b="0" i="1" dirty="0"/>
              <a:t>e la virgola seriale</a:t>
            </a:r>
            <a:br>
              <a:rPr lang="it-IT" sz="3600" b="0" i="1" dirty="0"/>
            </a:br>
            <a:r>
              <a:rPr lang="it-IT" sz="3600" b="0" i="1" dirty="0"/>
              <a:t>(la virgola doppia e la virgola semplice)</a:t>
            </a:r>
            <a:endParaRPr lang="en-US" sz="12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ocesso 5">
            <a:extLst>
              <a:ext uri="{FF2B5EF4-FFF2-40B4-BE49-F238E27FC236}">
                <a16:creationId xmlns:a16="http://schemas.microsoft.com/office/drawing/2014/main" id="{D53450B4-3EC3-50C1-A864-478ECEC2478A}"/>
              </a:ext>
            </a:extLst>
          </p:cNvPr>
          <p:cNvSpPr/>
          <p:nvPr/>
        </p:nvSpPr>
        <p:spPr>
          <a:xfrm>
            <a:off x="3718560" y="5515642"/>
            <a:ext cx="4754880" cy="45719"/>
          </a:xfrm>
          <a:prstGeom prst="flowChartProcess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70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334A4-0407-53DC-FFAD-DEFE5E9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800" b="1" dirty="0"/>
              <a:t>La virgola invitata dalla sintassi</a:t>
            </a:r>
            <a:endParaRPr lang="it-IT" sz="4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0F840-BF55-0339-C7C8-CCE5269FA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endParaRPr lang="it-CH" sz="2800" dirty="0">
              <a:effectLst/>
            </a:endParaRPr>
          </a:p>
          <a:p>
            <a:pPr marL="514350" indent="-514350">
              <a:buAutoNum type="arabicParenBoth"/>
            </a:pPr>
            <a:r>
              <a:rPr lang="it-CH" sz="2400" dirty="0">
                <a:effectLst/>
              </a:rPr>
              <a:t>Cosa poteva saperne Tommaso, </a:t>
            </a:r>
            <a:r>
              <a:rPr lang="it-CH" sz="2400" b="1" dirty="0">
                <a:effectLst/>
              </a:rPr>
              <a:t>che da poco aveva compiuto un anno</a:t>
            </a:r>
            <a:r>
              <a:rPr lang="it-CH" sz="2400" dirty="0">
                <a:effectLst/>
              </a:rPr>
              <a:t>, delle nuvole nere che opprimevano il cuore di sua madre? (</a:t>
            </a:r>
            <a:r>
              <a:rPr lang="it-CH" sz="2400" i="1" dirty="0">
                <a:effectLst/>
              </a:rPr>
              <a:t>Corriere della Sera</a:t>
            </a:r>
            <a:r>
              <a:rPr lang="it-CH" sz="2400" dirty="0">
                <a:effectLst/>
              </a:rPr>
              <a:t>, 8 febbraio 1998)</a:t>
            </a:r>
          </a:p>
          <a:p>
            <a:pPr marL="514350" indent="-514350">
              <a:buAutoNum type="arabicParenBoth"/>
            </a:pPr>
            <a:endParaRPr lang="it-CH" sz="2400" dirty="0">
              <a:effectLst/>
            </a:endParaRPr>
          </a:p>
          <a:p>
            <a:pPr marL="514350" indent="-514350">
              <a:buAutoNum type="arabicParenBoth"/>
            </a:pPr>
            <a:r>
              <a:rPr lang="it-CH" sz="2400" dirty="0">
                <a:effectLst/>
              </a:rPr>
              <a:t>Ma Lorenzin, </a:t>
            </a:r>
            <a:r>
              <a:rPr lang="it-CH" sz="2400" b="1" dirty="0">
                <a:effectLst/>
              </a:rPr>
              <a:t>nonostante le polemiche e gli errori</a:t>
            </a:r>
            <a:r>
              <a:rPr lang="it-CH" sz="2400" dirty="0">
                <a:effectLst/>
              </a:rPr>
              <a:t>, piace molto ai medici che non indossano la casacca politica sopra il camice. (</a:t>
            </a:r>
            <a:r>
              <a:rPr lang="it-CH" sz="2400" i="1" dirty="0">
                <a:effectLst/>
              </a:rPr>
              <a:t>Io donna</a:t>
            </a:r>
            <a:r>
              <a:rPr lang="it-CH" sz="2400" dirty="0">
                <a:effectLst/>
              </a:rPr>
              <a:t>, 4 febbraio 201</a:t>
            </a:r>
            <a:r>
              <a:rPr lang="it-CH" sz="2400" dirty="0"/>
              <a:t>7</a:t>
            </a:r>
            <a:r>
              <a:rPr lang="it-CH" sz="2400" dirty="0">
                <a:effectLst/>
              </a:rPr>
              <a:t>) </a:t>
            </a:r>
            <a:endParaRPr lang="it-CH" sz="2400" dirty="0"/>
          </a:p>
        </p:txBody>
      </p:sp>
    </p:spTree>
    <p:extLst>
      <p:ext uri="{BB962C8B-B14F-4D97-AF65-F5344CB8AC3E}">
        <p14:creationId xmlns:p14="http://schemas.microsoft.com/office/powerpoint/2010/main" val="108130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36ADF1-F06E-5B69-0FA8-18637AE1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/>
              <a:t>La virgola facoltativa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0342DC-6335-507D-E210-B801F533B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Both"/>
            </a:pPr>
            <a:endParaRPr lang="it-CH" sz="2400" dirty="0">
              <a:effectLst/>
            </a:endParaRPr>
          </a:p>
          <a:p>
            <a:pPr marL="514350" indent="-514350">
              <a:buAutoNum type="arabicParenBoth"/>
            </a:pPr>
            <a:r>
              <a:rPr lang="it-CH" sz="2400" dirty="0">
                <a:effectLst/>
              </a:rPr>
              <a:t>Io ho conosciuto dei tipi che se sono innamorati scappano. Oppure quelli che hanno ancora la fissa della mamma, </a:t>
            </a:r>
            <a:r>
              <a:rPr lang="it-CH" sz="2400" b="1" dirty="0">
                <a:effectLst/>
              </a:rPr>
              <a:t>a quarant’anni</a:t>
            </a:r>
            <a:r>
              <a:rPr lang="it-CH" sz="2400" dirty="0">
                <a:effectLst/>
              </a:rPr>
              <a:t>. (Rossana Campo, in Ferrari, 2003, p. 108)</a:t>
            </a:r>
          </a:p>
          <a:p>
            <a:pPr marL="514350" indent="-514350">
              <a:buAutoNum type="arabicParenBoth"/>
            </a:pPr>
            <a:endParaRPr lang="it-CH" sz="2400" dirty="0">
              <a:effectLst/>
            </a:endParaRPr>
          </a:p>
          <a:p>
            <a:pPr marL="514350" indent="-514350">
              <a:buAutoNum type="arabicParenBoth"/>
            </a:pPr>
            <a:r>
              <a:rPr lang="it-CH" sz="2400" dirty="0">
                <a:effectLst/>
              </a:rPr>
              <a:t>Ecco perché i corsi della Singularity University hanno un successo crescente, </a:t>
            </a:r>
            <a:r>
              <a:rPr lang="it-CH" sz="2400" b="1" dirty="0">
                <a:effectLst/>
              </a:rPr>
              <a:t>anche in Italia</a:t>
            </a:r>
            <a:r>
              <a:rPr lang="it-CH" sz="2400" dirty="0">
                <a:effectLst/>
              </a:rPr>
              <a:t>: questo think tank americano ha appena aperto a Roma (era già a Milano), «per aiutare persone, governi e aziende a comprendere le tecnologie più innovative. [...]» (</a:t>
            </a:r>
            <a:r>
              <a:rPr lang="it-CH" sz="2400" i="1" dirty="0">
                <a:effectLst/>
              </a:rPr>
              <a:t>l’Espresso</a:t>
            </a:r>
            <a:r>
              <a:rPr lang="it-CH" sz="2400" dirty="0">
                <a:effectLst/>
              </a:rPr>
              <a:t>, 28 agosto 2016)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1963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A23D5-3B69-AAB4-2C3D-ECD61C15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800" b="1" dirty="0"/>
              <a:t>La virgola antisintattica/creativa</a:t>
            </a:r>
            <a:endParaRPr lang="it-IT" sz="4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934002-C726-3599-3DF0-A11A99A7C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AutoNum type="arabicParenBoth"/>
            </a:pPr>
            <a:r>
              <a:rPr lang="it-CH" sz="2000" dirty="0">
                <a:effectLst/>
              </a:rPr>
              <a:t>I narratori continuano a narrare e i poeti a poetare, ma sentendosi, credo, quasi dei relitti. Salvo nei casi, </a:t>
            </a:r>
            <a:r>
              <a:rPr lang="it-CH" sz="2000" b="1" dirty="0">
                <a:effectLst/>
              </a:rPr>
              <a:t>deplorevoli</a:t>
            </a:r>
            <a:r>
              <a:rPr lang="it-CH" sz="2000" dirty="0">
                <a:effectLst/>
              </a:rPr>
              <a:t>, in cui riescono ad attirare l’attenzione facendosi imbonitori e giullari [...]. (in Ferrari, 2003, p. 120)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it-IT" sz="2000" dirty="0"/>
              <a:t>Coi pochi colleghi che invitava a casa discuteva quasi solo di politica, </a:t>
            </a:r>
            <a:r>
              <a:rPr lang="it-IT" sz="2000" b="1" dirty="0"/>
              <a:t>e finiva sempre per litigare</a:t>
            </a:r>
            <a:r>
              <a:rPr lang="it-IT" sz="2000" dirty="0"/>
              <a:t>. (Cognetti, </a:t>
            </a:r>
            <a:r>
              <a:rPr lang="it-IT" sz="2000" i="1" dirty="0"/>
              <a:t>Le otto montagne</a:t>
            </a:r>
            <a:r>
              <a:rPr lang="it-IT" sz="2000" dirty="0"/>
              <a:t>)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it-IT" sz="2000" dirty="0"/>
              <a:t>Siamo passati oltre il punto preciso in cui mi ero baciato con una ragazza a sedici anni, </a:t>
            </a:r>
            <a:r>
              <a:rPr lang="it-IT" sz="2000" b="1" dirty="0"/>
              <a:t>per ore</a:t>
            </a:r>
            <a:r>
              <a:rPr lang="it-IT" sz="2000" dirty="0"/>
              <a:t>. (De Carlo, </a:t>
            </a:r>
            <a:r>
              <a:rPr lang="it-IT" sz="2000" i="1" dirty="0"/>
              <a:t>Mare delle verità</a:t>
            </a:r>
            <a:r>
              <a:rPr lang="it-IT" sz="2000" dirty="0"/>
              <a:t>)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it-IT" sz="2000" dirty="0"/>
              <a:t>Quella notte, per la prima volta, Maurizio non si addormenta abbracciato a Stella. Lei resta fino all’alba davanti al computer e lui si rigira nel letto, </a:t>
            </a:r>
            <a:r>
              <a:rPr lang="it-IT" sz="2000" b="1" dirty="0"/>
              <a:t>insonne</a:t>
            </a:r>
            <a:r>
              <a:rPr lang="it-IT" sz="2000" dirty="0"/>
              <a:t>. (Venturi, </a:t>
            </a:r>
            <a:r>
              <a:rPr lang="it-IT" sz="2000" i="1" dirty="0"/>
              <a:t>Tanto cielo per niente</a:t>
            </a:r>
            <a:r>
              <a:rPr lang="it-IT" sz="2000" dirty="0"/>
              <a:t>)</a:t>
            </a: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it-IT" sz="2000" dirty="0"/>
              <a:t>Mentre gli squilli del telefono cominciavano a dare </a:t>
            </a:r>
            <a:r>
              <a:rPr lang="it-IT" sz="2000" b="1" dirty="0"/>
              <a:t>ritmo foga frenesia </a:t>
            </a:r>
            <a:r>
              <a:rPr lang="it-IT" sz="2000" dirty="0"/>
              <a:t>a una vergogna fino a un paio di secondi prima inconcepibile, Leo, al colmo dello smarrimento, sentì che quel pasto era l’ultimo che i suoi cari gli avrebbero concesso. (Piperno, </a:t>
            </a:r>
            <a:r>
              <a:rPr lang="it-IT" sz="2000" i="1" dirty="0"/>
              <a:t>Persecuzione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0910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171598-2755-9E94-A693-99A52F46D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2046986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CH" sz="6600" b="1" dirty="0"/>
              <a:t>Uno sguardo a</a:t>
            </a:r>
            <a:br>
              <a:rPr lang="it-CH" sz="6600" b="1" dirty="0"/>
            </a:br>
            <a:r>
              <a:rPr lang="it-CH" sz="6600" b="1" dirty="0"/>
              <a:t>una grammatica recente della Svizzera italiana</a:t>
            </a:r>
            <a:endParaRPr lang="en-US" sz="9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ocesso 5">
            <a:extLst>
              <a:ext uri="{FF2B5EF4-FFF2-40B4-BE49-F238E27FC236}">
                <a16:creationId xmlns:a16="http://schemas.microsoft.com/office/drawing/2014/main" id="{D53450B4-3EC3-50C1-A864-478ECEC2478A}"/>
              </a:ext>
            </a:extLst>
          </p:cNvPr>
          <p:cNvSpPr/>
          <p:nvPr/>
        </p:nvSpPr>
        <p:spPr>
          <a:xfrm>
            <a:off x="3718560" y="5515642"/>
            <a:ext cx="4754880" cy="45719"/>
          </a:xfrm>
          <a:prstGeom prst="flowChartProcess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134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647D3E-CD47-8DC6-BB68-007CDE92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185" y="383713"/>
            <a:ext cx="4596245" cy="1711119"/>
          </a:xfrm>
        </p:spPr>
        <p:txBody>
          <a:bodyPr anchor="ctr">
            <a:normAutofit/>
          </a:bodyPr>
          <a:lstStyle/>
          <a:p>
            <a:r>
              <a:rPr lang="en-GB" sz="2200" dirty="0"/>
              <a:t>A. Moretti/N. </a:t>
            </a:r>
            <a:r>
              <a:rPr lang="en-GB" sz="2200" dirty="0" err="1"/>
              <a:t>Selvitella</a:t>
            </a:r>
            <a:r>
              <a:rPr lang="en-GB" sz="2200" dirty="0"/>
              <a:t>/N. </a:t>
            </a:r>
            <a:r>
              <a:rPr lang="en-GB" sz="2200" dirty="0" err="1"/>
              <a:t>Cannavò</a:t>
            </a:r>
            <a:r>
              <a:rPr lang="en-GB" sz="2200" dirty="0"/>
              <a:t>, </a:t>
            </a:r>
            <a:r>
              <a:rPr lang="en-GB" sz="2200" i="1" dirty="0"/>
              <a:t>Per fare il punto. Un </a:t>
            </a:r>
            <a:r>
              <a:rPr lang="en-GB" sz="2200" i="1" dirty="0" err="1"/>
              <a:t>manuale</a:t>
            </a:r>
            <a:r>
              <a:rPr lang="en-GB" sz="2200" i="1" dirty="0"/>
              <a:t> di </a:t>
            </a:r>
            <a:r>
              <a:rPr lang="en-GB" sz="2200" i="1" dirty="0" err="1"/>
              <a:t>riflessione</a:t>
            </a:r>
            <a:r>
              <a:rPr lang="en-GB" sz="2200" i="1" dirty="0"/>
              <a:t> </a:t>
            </a:r>
            <a:r>
              <a:rPr lang="en-GB" sz="2200" i="1" dirty="0" err="1"/>
              <a:t>sulla</a:t>
            </a:r>
            <a:r>
              <a:rPr lang="en-GB" sz="2200" i="1" dirty="0"/>
              <a:t> lingua in </a:t>
            </a:r>
            <a:r>
              <a:rPr lang="en-GB" sz="2200" i="1" dirty="0" err="1"/>
              <a:t>prospettiva</a:t>
            </a:r>
            <a:r>
              <a:rPr lang="en-GB" sz="2200" i="1" dirty="0"/>
              <a:t> </a:t>
            </a:r>
            <a:r>
              <a:rPr lang="en-GB" sz="2200" i="1" dirty="0" err="1"/>
              <a:t>valenziale</a:t>
            </a:r>
            <a:r>
              <a:rPr lang="en-GB" sz="2200" dirty="0"/>
              <a:t>, </a:t>
            </a:r>
            <a:r>
              <a:rPr lang="en-GB" sz="2200" dirty="0" err="1"/>
              <a:t>Pregassona</a:t>
            </a:r>
            <a:r>
              <a:rPr lang="en-GB" sz="2200" dirty="0"/>
              <a:t>, Fontana Print SA, 2022</a:t>
            </a:r>
            <a:endParaRPr lang="it-IT" sz="2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6" descr="Immagine che contiene testo, cartone animato, clipart, grafica&#10;&#10;Descrizione generata automaticamente">
            <a:extLst>
              <a:ext uri="{FF2B5EF4-FFF2-40B4-BE49-F238E27FC236}">
                <a16:creationId xmlns:a16="http://schemas.microsoft.com/office/drawing/2014/main" id="{2C29DE85-48D9-1673-9381-C0448C6F8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2" y="759126"/>
            <a:ext cx="3761977" cy="5374256"/>
          </a:xfrm>
          <a:prstGeom prst="rect">
            <a:avLst/>
          </a:prstGeom>
        </p:spPr>
      </p:pic>
      <p:sp>
        <p:nvSpPr>
          <p:cNvPr id="34" name="Segnaposto contenuto 7">
            <a:extLst>
              <a:ext uri="{FF2B5EF4-FFF2-40B4-BE49-F238E27FC236}">
                <a16:creationId xmlns:a16="http://schemas.microsoft.com/office/drawing/2014/main" id="{A10202D6-4ABE-6C08-F9E2-CC151510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184" y="2103131"/>
            <a:ext cx="4596245" cy="4371155"/>
          </a:xfrm>
        </p:spPr>
        <p:txBody>
          <a:bodyPr anchor="ctr">
            <a:normAutofit fontScale="70000" lnSpcReduction="20000"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600" b="1" dirty="0" err="1">
                <a:latin typeface="Helvetica" pitchFamily="2" charset="0"/>
              </a:rPr>
              <a:t>Sintassi</a:t>
            </a:r>
            <a:r>
              <a:rPr lang="en-GB" sz="2600" b="1" dirty="0">
                <a:latin typeface="Helvetica" pitchFamily="2" charset="0"/>
              </a:rPr>
              <a:t>: la </a:t>
            </a:r>
            <a:r>
              <a:rPr lang="en-GB" sz="2600" b="1" dirty="0" err="1">
                <a:latin typeface="Helvetica" pitchFamily="2" charset="0"/>
              </a:rPr>
              <a:t>struttura</a:t>
            </a:r>
            <a:r>
              <a:rPr lang="en-GB" sz="2600" b="1" dirty="0">
                <a:latin typeface="Helvetica" pitchFamily="2" charset="0"/>
              </a:rPr>
              <a:t> </a:t>
            </a:r>
            <a:r>
              <a:rPr lang="en-GB" sz="2600" b="1" dirty="0" err="1">
                <a:latin typeface="Helvetica" pitchFamily="2" charset="0"/>
              </a:rPr>
              <a:t>della</a:t>
            </a:r>
            <a:r>
              <a:rPr lang="en-GB" sz="2600" b="1" dirty="0">
                <a:latin typeface="Helvetica" pitchFamily="2" charset="0"/>
              </a:rPr>
              <a:t> </a:t>
            </a:r>
            <a:r>
              <a:rPr lang="en-GB" sz="2600" b="1" dirty="0" err="1">
                <a:latin typeface="Helvetica" pitchFamily="2" charset="0"/>
              </a:rPr>
              <a:t>frase</a:t>
            </a:r>
            <a:endParaRPr lang="en-GB" sz="2600" b="1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La </a:t>
            </a:r>
            <a:r>
              <a:rPr lang="en-GB" sz="2300" dirty="0" err="1">
                <a:latin typeface="Helvetica" pitchFamily="2" charset="0"/>
              </a:rPr>
              <a:t>frase</a:t>
            </a:r>
            <a:r>
              <a:rPr lang="en-GB" sz="2300" dirty="0">
                <a:latin typeface="Helvetica" pitchFamily="2" charset="0"/>
              </a:rPr>
              <a:t> semplice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I </a:t>
            </a:r>
            <a:r>
              <a:rPr lang="en-GB" sz="2300" dirty="0" err="1">
                <a:latin typeface="Helvetica" pitchFamily="2" charset="0"/>
              </a:rPr>
              <a:t>sintagmi</a:t>
            </a:r>
            <a:endParaRPr lang="en-GB" sz="2300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La </a:t>
            </a:r>
            <a:r>
              <a:rPr lang="en-GB" sz="2300" dirty="0" err="1">
                <a:latin typeface="Helvetica" pitchFamily="2" charset="0"/>
              </a:rPr>
              <a:t>subordinazione</a:t>
            </a:r>
            <a:endParaRPr lang="en-GB" sz="2300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La </a:t>
            </a:r>
            <a:r>
              <a:rPr lang="en-GB" sz="2300" dirty="0" err="1">
                <a:latin typeface="Helvetica" pitchFamily="2" charset="0"/>
              </a:rPr>
              <a:t>coordinazione</a:t>
            </a:r>
            <a:endParaRPr lang="en-GB" sz="2300" dirty="0">
              <a:latin typeface="Helvetica" pitchFamily="2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600" b="1" dirty="0" err="1">
                <a:latin typeface="Helvetica" pitchFamily="2" charset="0"/>
              </a:rPr>
              <a:t>Morfologia</a:t>
            </a:r>
            <a:r>
              <a:rPr lang="en-GB" sz="2600" b="1" dirty="0">
                <a:latin typeface="Helvetica" pitchFamily="2" charset="0"/>
              </a:rPr>
              <a:t>: la forma </a:t>
            </a:r>
            <a:r>
              <a:rPr lang="en-GB" sz="2600" b="1" dirty="0" err="1">
                <a:latin typeface="Helvetica" pitchFamily="2" charset="0"/>
              </a:rPr>
              <a:t>delle</a:t>
            </a:r>
            <a:r>
              <a:rPr lang="en-GB" sz="2600" b="1" dirty="0">
                <a:latin typeface="Helvetica" pitchFamily="2" charset="0"/>
              </a:rPr>
              <a:t> parole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Le </a:t>
            </a:r>
            <a:r>
              <a:rPr lang="en-GB" sz="2300" dirty="0" err="1">
                <a:latin typeface="Helvetica" pitchFamily="2" charset="0"/>
              </a:rPr>
              <a:t>classi</a:t>
            </a:r>
            <a:r>
              <a:rPr lang="en-GB" sz="2300" dirty="0">
                <a:latin typeface="Helvetica" pitchFamily="2" charset="0"/>
              </a:rPr>
              <a:t> di parole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Il verbo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Il </a:t>
            </a:r>
            <a:r>
              <a:rPr lang="en-GB" sz="2300" dirty="0" err="1">
                <a:latin typeface="Helvetica" pitchFamily="2" charset="0"/>
              </a:rPr>
              <a:t>nome</a:t>
            </a:r>
            <a:endParaRPr lang="en-GB" sz="2300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Il </a:t>
            </a:r>
            <a:r>
              <a:rPr lang="en-GB" sz="2300" dirty="0" err="1">
                <a:latin typeface="Helvetica" pitchFamily="2" charset="0"/>
              </a:rPr>
              <a:t>determinante</a:t>
            </a:r>
            <a:endParaRPr lang="en-GB" sz="2300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 err="1">
                <a:latin typeface="Helvetica" pitchFamily="2" charset="0"/>
              </a:rPr>
              <a:t>L’aggettivo</a:t>
            </a:r>
            <a:r>
              <a:rPr lang="en-GB" sz="2300" dirty="0">
                <a:latin typeface="Helvetica" pitchFamily="2" charset="0"/>
              </a:rPr>
              <a:t> </a:t>
            </a:r>
            <a:r>
              <a:rPr lang="en-GB" sz="2300" dirty="0" err="1">
                <a:latin typeface="Helvetica" pitchFamily="2" charset="0"/>
              </a:rPr>
              <a:t>qualificativo</a:t>
            </a:r>
            <a:endParaRPr lang="en-GB" sz="2300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La </a:t>
            </a:r>
            <a:r>
              <a:rPr lang="en-GB" sz="2300" dirty="0" err="1">
                <a:latin typeface="Helvetica" pitchFamily="2" charset="0"/>
              </a:rPr>
              <a:t>preposizione</a:t>
            </a:r>
            <a:endParaRPr lang="en-GB" sz="2300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Il </a:t>
            </a:r>
            <a:r>
              <a:rPr lang="en-GB" sz="2300" dirty="0" err="1">
                <a:latin typeface="Helvetica" pitchFamily="2" charset="0"/>
              </a:rPr>
              <a:t>pronome</a:t>
            </a:r>
            <a:endParaRPr lang="en-GB" sz="2300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 err="1">
                <a:latin typeface="Helvetica" pitchFamily="2" charset="0"/>
              </a:rPr>
              <a:t>L’avverbio</a:t>
            </a:r>
            <a:endParaRPr lang="en-GB" sz="2300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>
                <a:latin typeface="Helvetica" pitchFamily="2" charset="0"/>
              </a:rPr>
              <a:t>La </a:t>
            </a:r>
            <a:r>
              <a:rPr lang="en-GB" sz="2300" dirty="0" err="1">
                <a:latin typeface="Helvetica" pitchFamily="2" charset="0"/>
              </a:rPr>
              <a:t>congiunzione</a:t>
            </a:r>
            <a:endParaRPr lang="en-GB" sz="2300" dirty="0">
              <a:latin typeface="Helvetica" pitchFamily="2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300" dirty="0" err="1">
                <a:latin typeface="Helvetica" pitchFamily="2" charset="0"/>
              </a:rPr>
              <a:t>L’interiezione</a:t>
            </a:r>
            <a:endParaRPr lang="it-IT" sz="1200" dirty="0"/>
          </a:p>
        </p:txBody>
      </p:sp>
      <p:sp>
        <p:nvSpPr>
          <p:cNvPr id="9" name="Freccia a sinistra 10">
            <a:extLst>
              <a:ext uri="{FF2B5EF4-FFF2-40B4-BE49-F238E27FC236}">
                <a16:creationId xmlns:a16="http://schemas.microsoft.com/office/drawing/2014/main" id="{6C8B7506-694D-6E22-13BD-5BDA874C8902}"/>
              </a:ext>
            </a:extLst>
          </p:cNvPr>
          <p:cNvSpPr/>
          <p:nvPr/>
        </p:nvSpPr>
        <p:spPr>
          <a:xfrm>
            <a:off x="10304153" y="2128729"/>
            <a:ext cx="814552" cy="328069"/>
          </a:xfrm>
          <a:prstGeom prst="leftArrow">
            <a:avLst>
              <a:gd name="adj1" fmla="val 46720"/>
              <a:gd name="adj2" fmla="val 851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CH" dirty="0" err="1"/>
          </a:p>
        </p:txBody>
      </p:sp>
    </p:spTree>
    <p:extLst>
      <p:ext uri="{BB962C8B-B14F-4D97-AF65-F5344CB8AC3E}">
        <p14:creationId xmlns:p14="http://schemas.microsoft.com/office/powerpoint/2010/main" val="264001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3912BF-4816-3D9C-A9C1-397E483F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sintassi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la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struttura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frase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47B149-8963-6428-C394-42E5BB68DF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98626"/>
            <a:ext cx="5158427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La </a:t>
            </a:r>
            <a:r>
              <a:rPr lang="en-US" sz="2400" b="1" dirty="0" err="1"/>
              <a:t>frase</a:t>
            </a:r>
            <a:r>
              <a:rPr lang="en-US" sz="2400" b="1" dirty="0"/>
              <a:t> semplice</a:t>
            </a:r>
          </a:p>
          <a:p>
            <a:pPr marL="457200" indent="-457200">
              <a:buAutoNum type="arabicPeriod"/>
            </a:pPr>
            <a:r>
              <a:rPr lang="en-US" sz="2000" dirty="0"/>
              <a:t>Che </a:t>
            </a:r>
            <a:r>
              <a:rPr lang="en-US" sz="2000" dirty="0" err="1"/>
              <a:t>c’è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frase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Il verbo e la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valenza</a:t>
            </a:r>
            <a:r>
              <a:rPr lang="en-US" sz="2000" dirty="0"/>
              <a:t> – la </a:t>
            </a:r>
            <a:r>
              <a:rPr lang="en-US" sz="2000" dirty="0" err="1"/>
              <a:t>frase</a:t>
            </a:r>
            <a:r>
              <a:rPr lang="en-US" sz="2000" dirty="0"/>
              <a:t> </a:t>
            </a:r>
            <a:r>
              <a:rPr lang="en-US" sz="2000" dirty="0" err="1"/>
              <a:t>nucleare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Il </a:t>
            </a:r>
            <a:r>
              <a:rPr lang="en-US" sz="2000" dirty="0" err="1"/>
              <a:t>predicato</a:t>
            </a:r>
            <a:r>
              <a:rPr lang="en-US" sz="2000" dirty="0"/>
              <a:t> </a:t>
            </a:r>
            <a:r>
              <a:rPr lang="en-US" sz="2000" dirty="0" err="1"/>
              <a:t>nominale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Le </a:t>
            </a:r>
            <a:r>
              <a:rPr lang="en-US" sz="2000" dirty="0" err="1"/>
              <a:t>espansioni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La </a:t>
            </a:r>
            <a:r>
              <a:rPr lang="en-US" sz="2000" dirty="0" err="1"/>
              <a:t>costruzione</a:t>
            </a:r>
            <a:r>
              <a:rPr lang="en-US" sz="2000" dirty="0"/>
              <a:t> passive</a:t>
            </a:r>
          </a:p>
          <a:p>
            <a:pPr marL="457200" indent="-457200">
              <a:buAutoNum type="arabicPeriod"/>
            </a:pPr>
            <a:r>
              <a:rPr lang="en-US" sz="2000" dirty="0"/>
              <a:t>La </a:t>
            </a:r>
            <a:r>
              <a:rPr lang="en-US" sz="2000" dirty="0" err="1"/>
              <a:t>costruzione</a:t>
            </a:r>
            <a:r>
              <a:rPr lang="en-US" sz="2000" dirty="0"/>
              <a:t> </a:t>
            </a:r>
            <a:r>
              <a:rPr lang="en-US" sz="2000" dirty="0" err="1"/>
              <a:t>riflessiva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Diversi tipi di </a:t>
            </a:r>
            <a:r>
              <a:rPr lang="en-US" sz="2000" dirty="0" err="1"/>
              <a:t>frase</a:t>
            </a:r>
            <a:endParaRPr lang="en-US" sz="2000" dirty="0"/>
          </a:p>
          <a:p>
            <a:pPr marL="342900"/>
            <a:endParaRPr lang="en-US" sz="2000" dirty="0"/>
          </a:p>
          <a:p>
            <a:endParaRPr lang="en-US" sz="2000" dirty="0"/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3B7FA7B0-E9C5-4032-8064-C7C347A7E1C8}"/>
              </a:ext>
            </a:extLst>
          </p:cNvPr>
          <p:cNvSpPr txBox="1">
            <a:spLocks/>
          </p:cNvSpPr>
          <p:nvPr/>
        </p:nvSpPr>
        <p:spPr>
          <a:xfrm>
            <a:off x="6189155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I </a:t>
            </a:r>
            <a:r>
              <a:rPr lang="en-US" sz="2400" b="1" dirty="0" err="1"/>
              <a:t>sintagmi</a:t>
            </a:r>
            <a:endParaRPr lang="en-US" sz="2400" b="1" dirty="0"/>
          </a:p>
          <a:p>
            <a:pPr marL="571500" indent="-457200">
              <a:buAutoNum type="arabicPeriod"/>
            </a:pPr>
            <a:r>
              <a:rPr lang="en-US" sz="2000" dirty="0"/>
              <a:t>Che </a:t>
            </a:r>
            <a:r>
              <a:rPr lang="en-US" sz="2000" dirty="0" err="1"/>
              <a:t>cos’è</a:t>
            </a:r>
            <a:r>
              <a:rPr lang="en-US" sz="2000" dirty="0"/>
              <a:t> un </a:t>
            </a:r>
            <a:r>
              <a:rPr lang="en-US" sz="2000" dirty="0" err="1"/>
              <a:t>sintagma</a:t>
            </a:r>
            <a:r>
              <a:rPr lang="en-US" sz="2000" dirty="0"/>
              <a:t> </a:t>
            </a:r>
          </a:p>
          <a:p>
            <a:pPr marL="571500" indent="-457200">
              <a:buAutoNum type="arabicPeriod"/>
            </a:pPr>
            <a:r>
              <a:rPr lang="en-US" sz="2000" dirty="0"/>
              <a:t>I </a:t>
            </a:r>
            <a:r>
              <a:rPr lang="en-US" sz="2000" dirty="0" err="1"/>
              <a:t>costituenti</a:t>
            </a:r>
            <a:r>
              <a:rPr lang="en-US" sz="2000" dirty="0"/>
              <a:t> </a:t>
            </a:r>
            <a:r>
              <a:rPr lang="en-US" sz="2000" dirty="0" err="1"/>
              <a:t>immediati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frase</a:t>
            </a:r>
            <a:r>
              <a:rPr lang="en-US" sz="2000" dirty="0"/>
              <a:t>: </a:t>
            </a:r>
            <a:r>
              <a:rPr lang="en-US" sz="2000" dirty="0" err="1"/>
              <a:t>sintagma</a:t>
            </a:r>
            <a:r>
              <a:rPr lang="en-US" sz="2000" dirty="0"/>
              <a:t> </a:t>
            </a:r>
            <a:r>
              <a:rPr lang="en-US" sz="2000" dirty="0" err="1"/>
              <a:t>nominale</a:t>
            </a:r>
            <a:r>
              <a:rPr lang="en-US" sz="2000" dirty="0"/>
              <a:t> e </a:t>
            </a:r>
            <a:r>
              <a:rPr lang="en-US" sz="2000" dirty="0" err="1"/>
              <a:t>sintagma</a:t>
            </a:r>
            <a:r>
              <a:rPr lang="en-US" sz="2000" dirty="0"/>
              <a:t> verbale</a:t>
            </a:r>
          </a:p>
          <a:p>
            <a:pPr marL="571500" indent="-457200">
              <a:buAutoNum type="arabicPeriod"/>
            </a:pPr>
            <a:r>
              <a:rPr lang="en-US" sz="2000" dirty="0"/>
              <a:t>Il </a:t>
            </a:r>
            <a:r>
              <a:rPr lang="en-US" sz="2000" dirty="0" err="1"/>
              <a:t>sintagma</a:t>
            </a:r>
            <a:r>
              <a:rPr lang="en-US" sz="2000" dirty="0"/>
              <a:t> </a:t>
            </a:r>
            <a:r>
              <a:rPr lang="en-US" sz="2000" dirty="0" err="1"/>
              <a:t>nominale</a:t>
            </a:r>
            <a:endParaRPr lang="en-US" sz="2000" dirty="0"/>
          </a:p>
          <a:p>
            <a:pPr marL="571500" indent="-457200">
              <a:buAutoNum type="arabicPeriod"/>
            </a:pPr>
            <a:r>
              <a:rPr lang="en-US" sz="2000" dirty="0"/>
              <a:t>Il </a:t>
            </a:r>
            <a:r>
              <a:rPr lang="en-US" sz="2000" dirty="0" err="1"/>
              <a:t>sintagma</a:t>
            </a:r>
            <a:r>
              <a:rPr lang="en-US" sz="2000" dirty="0"/>
              <a:t> </a:t>
            </a:r>
            <a:r>
              <a:rPr lang="en-US" sz="2000" dirty="0" err="1"/>
              <a:t>preposizionale</a:t>
            </a:r>
            <a:endParaRPr lang="en-US" sz="2000" dirty="0"/>
          </a:p>
          <a:p>
            <a:pPr marL="571500" indent="-457200">
              <a:buAutoNum type="arabicPeriod"/>
            </a:pPr>
            <a:r>
              <a:rPr lang="en-US" sz="2000" dirty="0"/>
              <a:t>Il </a:t>
            </a:r>
            <a:r>
              <a:rPr lang="en-US" sz="2000" dirty="0" err="1"/>
              <a:t>sintagma</a:t>
            </a:r>
            <a:r>
              <a:rPr lang="en-US" sz="2000" dirty="0"/>
              <a:t> </a:t>
            </a:r>
            <a:r>
              <a:rPr lang="en-US" sz="2000" dirty="0" err="1"/>
              <a:t>aggettivale</a:t>
            </a:r>
            <a:endParaRPr lang="en-US" sz="2000" dirty="0"/>
          </a:p>
          <a:p>
            <a:pPr marL="571500" indent="-457200">
              <a:buAutoNum type="arabicPeriod"/>
            </a:pPr>
            <a:r>
              <a:rPr lang="en-US" sz="2000" dirty="0"/>
              <a:t>Il </a:t>
            </a:r>
            <a:r>
              <a:rPr lang="en-US" sz="2000" dirty="0" err="1"/>
              <a:t>sintagma</a:t>
            </a:r>
            <a:r>
              <a:rPr lang="en-US" sz="2000" dirty="0"/>
              <a:t> </a:t>
            </a:r>
            <a:r>
              <a:rPr lang="en-US" sz="2000" dirty="0" err="1"/>
              <a:t>avverbiale</a:t>
            </a:r>
            <a:endParaRPr lang="en-US" sz="2000" dirty="0"/>
          </a:p>
          <a:p>
            <a:pPr marL="571500" indent="-457200">
              <a:buAutoNum type="arabicPeriod"/>
            </a:pPr>
            <a:r>
              <a:rPr lang="en-US" sz="2000" dirty="0"/>
              <a:t>La </a:t>
            </a:r>
            <a:r>
              <a:rPr lang="en-US" sz="2000" dirty="0" err="1"/>
              <a:t>coordinazione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sintagmi</a:t>
            </a:r>
            <a:endParaRPr lang="en-US" sz="2000" dirty="0"/>
          </a:p>
          <a:p>
            <a:endParaRPr lang="en-US" sz="1900" dirty="0"/>
          </a:p>
        </p:txBody>
      </p:sp>
      <p:sp>
        <p:nvSpPr>
          <p:cNvPr id="8" name="Freccia a sinistra 8">
            <a:extLst>
              <a:ext uri="{FF2B5EF4-FFF2-40B4-BE49-F238E27FC236}">
                <a16:creationId xmlns:a16="http://schemas.microsoft.com/office/drawing/2014/main" id="{566B56C7-BB5F-61A4-9807-F12F92F3ABEA}"/>
              </a:ext>
            </a:extLst>
          </p:cNvPr>
          <p:cNvSpPr/>
          <p:nvPr/>
        </p:nvSpPr>
        <p:spPr>
          <a:xfrm>
            <a:off x="3781645" y="5298141"/>
            <a:ext cx="814552" cy="328069"/>
          </a:xfrm>
          <a:prstGeom prst="leftArrow">
            <a:avLst>
              <a:gd name="adj1" fmla="val 46720"/>
              <a:gd name="adj2" fmla="val 851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CH" dirty="0" err="1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D64FE5C7-8731-C8C1-171F-8D8E486EA22F}"/>
              </a:ext>
            </a:extLst>
          </p:cNvPr>
          <p:cNvSpPr/>
          <p:nvPr/>
        </p:nvSpPr>
        <p:spPr>
          <a:xfrm>
            <a:off x="10189624" y="5583199"/>
            <a:ext cx="814552" cy="328069"/>
          </a:xfrm>
          <a:prstGeom prst="leftArrow">
            <a:avLst>
              <a:gd name="adj1" fmla="val 46720"/>
              <a:gd name="adj2" fmla="val 851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CH" dirty="0" err="1"/>
          </a:p>
        </p:txBody>
      </p:sp>
    </p:spTree>
    <p:extLst>
      <p:ext uri="{BB962C8B-B14F-4D97-AF65-F5344CB8AC3E}">
        <p14:creationId xmlns:p14="http://schemas.microsoft.com/office/powerpoint/2010/main" val="359089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D6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AAF360-FE15-1961-EB42-F0E146F2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1" y="1948169"/>
            <a:ext cx="3058463" cy="296166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</a:rPr>
              <a:t>A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rchitettura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semantica</a:t>
            </a: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 testo: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unità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gerarchie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connessioni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 descr="Immagine che contiene testo, castello&#10;&#10;Descrizione generata automaticamente">
            <a:extLst>
              <a:ext uri="{FF2B5EF4-FFF2-40B4-BE49-F238E27FC236}">
                <a16:creationId xmlns:a16="http://schemas.microsoft.com/office/drawing/2014/main" id="{5BFF6ADF-065F-CF8F-4A6F-7FF1E7B5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4" y="0"/>
            <a:ext cx="753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3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3912BF-4816-3D9C-A9C1-397E483F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sintassi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la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struttura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frase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47B149-8963-6428-C394-42E5BB68DF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98626"/>
            <a:ext cx="5158427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La </a:t>
            </a:r>
            <a:r>
              <a:rPr lang="en-US" sz="2400" b="1" dirty="0" err="1"/>
              <a:t>subordinazione</a:t>
            </a:r>
            <a:endParaRPr lang="en-US" sz="2400" b="1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/>
              <a:t>Che </a:t>
            </a:r>
            <a:r>
              <a:rPr lang="en-GB" sz="2000" dirty="0" err="1"/>
              <a:t>cos’è</a:t>
            </a:r>
            <a:r>
              <a:rPr lang="en-GB" sz="2000" dirty="0"/>
              <a:t> la </a:t>
            </a:r>
            <a:r>
              <a:rPr lang="en-GB" sz="2000" dirty="0" err="1"/>
              <a:t>subordinazione</a:t>
            </a:r>
            <a:endParaRPr lang="en-GB" sz="2000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/>
              <a:t>Le subordinate </a:t>
            </a:r>
            <a:r>
              <a:rPr lang="en-GB" sz="2000" dirty="0" err="1"/>
              <a:t>argomentali</a:t>
            </a:r>
            <a:r>
              <a:rPr lang="en-GB" sz="2000" dirty="0"/>
              <a:t> 		    (o completive)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/>
              <a:t>Le subordinate </a:t>
            </a:r>
            <a:r>
              <a:rPr lang="en-GB" sz="2000" dirty="0" err="1"/>
              <a:t>extranucleari</a:t>
            </a:r>
            <a:r>
              <a:rPr lang="en-GB" sz="2000" dirty="0"/>
              <a:t>         (</a:t>
            </a:r>
            <a:r>
              <a:rPr lang="en-GB" sz="2000" dirty="0" err="1"/>
              <a:t>espansioni</a:t>
            </a:r>
            <a:r>
              <a:rPr lang="en-GB" sz="2000" dirty="0"/>
              <a:t> </a:t>
            </a:r>
            <a:r>
              <a:rPr lang="en-GB" sz="2000" dirty="0" err="1"/>
              <a:t>frasali</a:t>
            </a:r>
            <a:r>
              <a:rPr lang="en-GB" sz="2000" dirty="0"/>
              <a:t>)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/>
              <a:t>Le relative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/>
              <a:t>La </a:t>
            </a:r>
            <a:r>
              <a:rPr lang="en-GB" sz="2000" dirty="0" err="1"/>
              <a:t>struttura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frase</a:t>
            </a:r>
            <a:r>
              <a:rPr lang="en-GB" sz="2000" dirty="0"/>
              <a:t> </a:t>
            </a:r>
            <a:r>
              <a:rPr lang="en-GB" sz="2000" dirty="0" err="1"/>
              <a:t>complessa</a:t>
            </a:r>
            <a:r>
              <a:rPr lang="en-GB" sz="2000" dirty="0"/>
              <a:t>: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gradi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subordinate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n-GB" sz="1400" dirty="0">
              <a:latin typeface="Helvetica" pitchFamily="2" charset="0"/>
            </a:endParaRPr>
          </a:p>
          <a:p>
            <a:pPr marL="342900"/>
            <a:endParaRPr lang="en-US" sz="2000" dirty="0"/>
          </a:p>
          <a:p>
            <a:endParaRPr lang="en-US" sz="2000" dirty="0"/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3B7FA7B0-E9C5-4032-8064-C7C347A7E1C8}"/>
              </a:ext>
            </a:extLst>
          </p:cNvPr>
          <p:cNvSpPr txBox="1">
            <a:spLocks/>
          </p:cNvSpPr>
          <p:nvPr/>
        </p:nvSpPr>
        <p:spPr>
          <a:xfrm>
            <a:off x="5996627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La </a:t>
            </a:r>
            <a:r>
              <a:rPr lang="en-US" sz="2400" b="1" dirty="0" err="1"/>
              <a:t>coordinazione</a:t>
            </a:r>
            <a:endParaRPr lang="en-US" sz="2400" b="1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/>
              <a:t>Che </a:t>
            </a:r>
            <a:r>
              <a:rPr lang="en-GB" sz="2000" dirty="0" err="1"/>
              <a:t>cos’è</a:t>
            </a:r>
            <a:r>
              <a:rPr lang="en-GB" sz="2000" dirty="0"/>
              <a:t> la </a:t>
            </a:r>
            <a:r>
              <a:rPr lang="en-GB" sz="2000" dirty="0" err="1"/>
              <a:t>coordinazione</a:t>
            </a:r>
            <a:endParaRPr lang="en-GB" sz="2000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 err="1"/>
              <a:t>Quali</a:t>
            </a:r>
            <a:r>
              <a:rPr lang="en-GB" sz="2000" dirty="0"/>
              <a:t> </a:t>
            </a:r>
            <a:r>
              <a:rPr lang="en-GB" sz="2000" dirty="0" err="1"/>
              <a:t>frasi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possono</a:t>
            </a:r>
            <a:r>
              <a:rPr lang="en-GB" sz="2000" dirty="0"/>
              <a:t> </a:t>
            </a:r>
            <a:r>
              <a:rPr lang="en-GB" sz="2000" dirty="0" err="1"/>
              <a:t>coordinare</a:t>
            </a:r>
            <a:endParaRPr lang="en-GB" sz="2000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/>
              <a:t>I </a:t>
            </a:r>
            <a:r>
              <a:rPr lang="en-GB" sz="2000" dirty="0" err="1"/>
              <a:t>valori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coordinazione</a:t>
            </a:r>
            <a:endParaRPr lang="en-GB" sz="2000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 err="1"/>
              <a:t>Coordinazione</a:t>
            </a:r>
            <a:r>
              <a:rPr lang="en-GB" sz="2000" dirty="0"/>
              <a:t>, </a:t>
            </a:r>
            <a:r>
              <a:rPr lang="en-GB" sz="2000" dirty="0" err="1"/>
              <a:t>giustapposizione</a:t>
            </a:r>
            <a:r>
              <a:rPr lang="en-GB" sz="2000" dirty="0"/>
              <a:t> e </a:t>
            </a:r>
            <a:r>
              <a:rPr lang="en-GB" sz="2000" dirty="0" err="1"/>
              <a:t>avverbi</a:t>
            </a:r>
            <a:r>
              <a:rPr lang="en-GB" sz="2000" dirty="0"/>
              <a:t> </a:t>
            </a:r>
            <a:r>
              <a:rPr lang="en-GB" sz="2000" dirty="0" err="1"/>
              <a:t>testuali</a:t>
            </a:r>
            <a:endParaRPr lang="en-GB" sz="2000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n-GB" sz="2000" dirty="0" err="1"/>
              <a:t>L’ordine</a:t>
            </a:r>
            <a:r>
              <a:rPr lang="en-GB" sz="2000" dirty="0"/>
              <a:t> </a:t>
            </a:r>
            <a:r>
              <a:rPr lang="en-GB" sz="2000" dirty="0" err="1"/>
              <a:t>dei</a:t>
            </a:r>
            <a:r>
              <a:rPr lang="en-GB" sz="2000" dirty="0"/>
              <a:t> </a:t>
            </a:r>
            <a:r>
              <a:rPr lang="en-GB" sz="2000" dirty="0" err="1"/>
              <a:t>costituenti</a:t>
            </a:r>
            <a:r>
              <a:rPr lang="en-GB" sz="2000" dirty="0"/>
              <a:t> e la </a:t>
            </a:r>
            <a:r>
              <a:rPr lang="en-GB" sz="2000" dirty="0" err="1"/>
              <a:t>punteggiatura</a:t>
            </a:r>
            <a:endParaRPr lang="en-GB" sz="2000" dirty="0"/>
          </a:p>
          <a:p>
            <a:pPr marL="0" indent="0">
              <a:buNone/>
            </a:pPr>
            <a:endParaRPr lang="en-US" sz="2400" b="1" dirty="0"/>
          </a:p>
          <a:p>
            <a:endParaRPr lang="en-US" sz="1900" dirty="0"/>
          </a:p>
        </p:txBody>
      </p:sp>
      <p:sp>
        <p:nvSpPr>
          <p:cNvPr id="3" name="Freccia a sinistra 7">
            <a:extLst>
              <a:ext uri="{FF2B5EF4-FFF2-40B4-BE49-F238E27FC236}">
                <a16:creationId xmlns:a16="http://schemas.microsoft.com/office/drawing/2014/main" id="{23E97D40-DDB2-C9A5-C08E-A3071EA6C17A}"/>
              </a:ext>
            </a:extLst>
          </p:cNvPr>
          <p:cNvSpPr/>
          <p:nvPr/>
        </p:nvSpPr>
        <p:spPr>
          <a:xfrm>
            <a:off x="4679650" y="4650023"/>
            <a:ext cx="814552" cy="328069"/>
          </a:xfrm>
          <a:prstGeom prst="leftArrow">
            <a:avLst>
              <a:gd name="adj1" fmla="val 46720"/>
              <a:gd name="adj2" fmla="val 851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CH" dirty="0" err="1"/>
          </a:p>
        </p:txBody>
      </p:sp>
      <p:sp>
        <p:nvSpPr>
          <p:cNvPr id="5" name="Freccia a sinistra 9">
            <a:extLst>
              <a:ext uri="{FF2B5EF4-FFF2-40B4-BE49-F238E27FC236}">
                <a16:creationId xmlns:a16="http://schemas.microsoft.com/office/drawing/2014/main" id="{393D7E82-4663-4D52-7EFC-96DD43E6F5A0}"/>
              </a:ext>
            </a:extLst>
          </p:cNvPr>
          <p:cNvSpPr/>
          <p:nvPr/>
        </p:nvSpPr>
        <p:spPr>
          <a:xfrm>
            <a:off x="4679650" y="3987391"/>
            <a:ext cx="814552" cy="328069"/>
          </a:xfrm>
          <a:prstGeom prst="leftArrow">
            <a:avLst>
              <a:gd name="adj1" fmla="val 46720"/>
              <a:gd name="adj2" fmla="val 851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CH" dirty="0" err="1"/>
          </a:p>
        </p:txBody>
      </p:sp>
      <p:sp>
        <p:nvSpPr>
          <p:cNvPr id="7" name="Freccia a sinistra 11">
            <a:extLst>
              <a:ext uri="{FF2B5EF4-FFF2-40B4-BE49-F238E27FC236}">
                <a16:creationId xmlns:a16="http://schemas.microsoft.com/office/drawing/2014/main" id="{5E653E73-E418-529C-B1C5-BE20C6B4C9B8}"/>
              </a:ext>
            </a:extLst>
          </p:cNvPr>
          <p:cNvSpPr/>
          <p:nvPr/>
        </p:nvSpPr>
        <p:spPr>
          <a:xfrm>
            <a:off x="4677121" y="3296390"/>
            <a:ext cx="814552" cy="328069"/>
          </a:xfrm>
          <a:prstGeom prst="leftArrow">
            <a:avLst>
              <a:gd name="adj1" fmla="val 46720"/>
              <a:gd name="adj2" fmla="val 851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CH" dirty="0" err="1"/>
          </a:p>
        </p:txBody>
      </p:sp>
      <p:sp>
        <p:nvSpPr>
          <p:cNvPr id="10" name="Freccia a sinistra 13">
            <a:extLst>
              <a:ext uri="{FF2B5EF4-FFF2-40B4-BE49-F238E27FC236}">
                <a16:creationId xmlns:a16="http://schemas.microsoft.com/office/drawing/2014/main" id="{62B20533-F154-1AFD-0972-308B5EA2D677}"/>
              </a:ext>
            </a:extLst>
          </p:cNvPr>
          <p:cNvSpPr/>
          <p:nvPr/>
        </p:nvSpPr>
        <p:spPr>
          <a:xfrm>
            <a:off x="10946524" y="3703336"/>
            <a:ext cx="814552" cy="328069"/>
          </a:xfrm>
          <a:prstGeom prst="leftArrow">
            <a:avLst>
              <a:gd name="adj1" fmla="val 46720"/>
              <a:gd name="adj2" fmla="val 851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CH" dirty="0" err="1"/>
          </a:p>
        </p:txBody>
      </p:sp>
      <p:sp>
        <p:nvSpPr>
          <p:cNvPr id="11" name="Freccia a sinistra 15">
            <a:extLst>
              <a:ext uri="{FF2B5EF4-FFF2-40B4-BE49-F238E27FC236}">
                <a16:creationId xmlns:a16="http://schemas.microsoft.com/office/drawing/2014/main" id="{AE670D73-3243-6BA0-E2A2-9624028422ED}"/>
              </a:ext>
            </a:extLst>
          </p:cNvPr>
          <p:cNvSpPr/>
          <p:nvPr/>
        </p:nvSpPr>
        <p:spPr>
          <a:xfrm>
            <a:off x="10946524" y="2892953"/>
            <a:ext cx="814552" cy="328069"/>
          </a:xfrm>
          <a:prstGeom prst="leftArrow">
            <a:avLst>
              <a:gd name="adj1" fmla="val 46720"/>
              <a:gd name="adj2" fmla="val 851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CH" dirty="0" err="1"/>
          </a:p>
        </p:txBody>
      </p:sp>
      <p:sp>
        <p:nvSpPr>
          <p:cNvPr id="12" name="Freccia a sinistra 17">
            <a:extLst>
              <a:ext uri="{FF2B5EF4-FFF2-40B4-BE49-F238E27FC236}">
                <a16:creationId xmlns:a16="http://schemas.microsoft.com/office/drawing/2014/main" id="{CBB93F9F-A82A-DB3C-E5A4-323868CA5954}"/>
              </a:ext>
            </a:extLst>
          </p:cNvPr>
          <p:cNvSpPr/>
          <p:nvPr/>
        </p:nvSpPr>
        <p:spPr>
          <a:xfrm>
            <a:off x="10946524" y="4806906"/>
            <a:ext cx="814552" cy="328069"/>
          </a:xfrm>
          <a:prstGeom prst="leftArrow">
            <a:avLst>
              <a:gd name="adj1" fmla="val 46720"/>
              <a:gd name="adj2" fmla="val 851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CH" dirty="0" err="1"/>
          </a:p>
        </p:txBody>
      </p:sp>
    </p:spTree>
    <p:extLst>
      <p:ext uri="{BB962C8B-B14F-4D97-AF65-F5344CB8AC3E}">
        <p14:creationId xmlns:p14="http://schemas.microsoft.com/office/powerpoint/2010/main" val="78431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11" descr="Immagine che contiene testo, schermata, documento, lettera&#10;&#10;Descrizione generata automaticamente">
            <a:extLst>
              <a:ext uri="{FF2B5EF4-FFF2-40B4-BE49-F238E27FC236}">
                <a16:creationId xmlns:a16="http://schemas.microsoft.com/office/drawing/2014/main" id="{82E0641C-C27B-1D80-9E7D-BB7EDB2AA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7" t="19887" r="13572" b="15682"/>
          <a:stretch/>
        </p:blipFill>
        <p:spPr>
          <a:xfrm>
            <a:off x="3502215" y="94125"/>
            <a:ext cx="5187569" cy="6669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05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B80093D1-F8A3-CA8F-953A-CA000948E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 r="-1" b="40114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287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ED374654-7306-75F9-8595-362A5B4C8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5080"/>
          <a:stretch/>
        </p:blipFill>
        <p:spPr>
          <a:xfrm>
            <a:off x="838199" y="735153"/>
            <a:ext cx="10515602" cy="53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5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08009DDF-A7D5-1857-D31F-F0A3D03A2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5430" b="5535"/>
          <a:stretch/>
        </p:blipFill>
        <p:spPr>
          <a:xfrm>
            <a:off x="3586446" y="59428"/>
            <a:ext cx="5019107" cy="67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11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BD0C67-A92E-F6AB-F506-F5BC0F50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schede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sul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testo, prima media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CCCA61-4229-D2C2-E355-9796DE23F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8626"/>
            <a:ext cx="5158427" cy="37304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1. Che </a:t>
            </a:r>
            <a:r>
              <a:rPr lang="en-US" sz="2000" dirty="0" err="1"/>
              <a:t>cos’è</a:t>
            </a:r>
            <a:r>
              <a:rPr lang="en-US" sz="2000" dirty="0"/>
              <a:t> il testo</a:t>
            </a:r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dirty="0" err="1"/>
              <a:t>Com’è</a:t>
            </a:r>
            <a:r>
              <a:rPr lang="en-US" sz="2000" dirty="0"/>
              <a:t> </a:t>
            </a:r>
            <a:r>
              <a:rPr lang="en-US" sz="2000" dirty="0" err="1"/>
              <a:t>fatto</a:t>
            </a:r>
            <a:r>
              <a:rPr lang="en-US" sz="2000" dirty="0"/>
              <a:t> un testo</a:t>
            </a:r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dirty="0" err="1"/>
              <a:t>L’enunciato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4. Il </a:t>
            </a:r>
            <a:r>
              <a:rPr lang="en-US" sz="2000" dirty="0" err="1"/>
              <a:t>paragrafo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5. I tempi base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narrazione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6. I tempi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fanno</a:t>
            </a:r>
            <a:r>
              <a:rPr lang="en-US" sz="2000" dirty="0"/>
              <a:t> </a:t>
            </a:r>
            <a:r>
              <a:rPr lang="en-US" sz="2000" dirty="0" err="1"/>
              <a:t>riferimento</a:t>
            </a:r>
            <a:r>
              <a:rPr lang="en-US" sz="2000" dirty="0"/>
              <a:t> ad </a:t>
            </a:r>
            <a:r>
              <a:rPr lang="en-US" sz="2000" dirty="0" err="1"/>
              <a:t>altri</a:t>
            </a:r>
            <a:r>
              <a:rPr lang="en-US" sz="2000" dirty="0"/>
              <a:t> tempi</a:t>
            </a:r>
          </a:p>
          <a:p>
            <a:pPr marL="0" indent="0">
              <a:buNone/>
            </a:pPr>
            <a:r>
              <a:rPr lang="en-US" sz="2000" dirty="0"/>
              <a:t>7. </a:t>
            </a:r>
            <a:r>
              <a:rPr lang="en-US" sz="2000" dirty="0" err="1"/>
              <a:t>Altri</a:t>
            </a:r>
            <a:r>
              <a:rPr lang="en-US" sz="2000" dirty="0"/>
              <a:t> tempi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narrazione</a:t>
            </a:r>
            <a:r>
              <a:rPr lang="en-US" sz="2000" dirty="0"/>
              <a:t> al </a:t>
            </a:r>
            <a:r>
              <a:rPr lang="en-US" sz="2000" dirty="0" err="1"/>
              <a:t>passato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6827EF0-F39E-975A-1347-A81BF2B40130}"/>
              </a:ext>
            </a:extLst>
          </p:cNvPr>
          <p:cNvSpPr txBox="1">
            <a:spLocks/>
          </p:cNvSpPr>
          <p:nvPr/>
        </p:nvSpPr>
        <p:spPr>
          <a:xfrm>
            <a:off x="6834827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8. Le </a:t>
            </a:r>
            <a:r>
              <a:rPr lang="en-US" sz="2000" dirty="0" err="1"/>
              <a:t>indicazioni</a:t>
            </a:r>
            <a:r>
              <a:rPr lang="en-US" sz="2000" dirty="0"/>
              <a:t> di tempo</a:t>
            </a:r>
          </a:p>
          <a:p>
            <a:pPr marL="0" indent="0">
              <a:buNone/>
            </a:pPr>
            <a:r>
              <a:rPr lang="en-US" sz="2000" dirty="0"/>
              <a:t>9. Le </a:t>
            </a:r>
            <a:r>
              <a:rPr lang="en-US" sz="2000" dirty="0" err="1"/>
              <a:t>catene</a:t>
            </a:r>
            <a:r>
              <a:rPr lang="en-US" sz="2000" dirty="0"/>
              <a:t> di parole </a:t>
            </a:r>
          </a:p>
          <a:p>
            <a:pPr marL="0" indent="0">
              <a:buNone/>
            </a:pPr>
            <a:r>
              <a:rPr lang="en-US" sz="2000" dirty="0"/>
              <a:t>10. </a:t>
            </a:r>
            <a:r>
              <a:rPr lang="en-US" sz="2000" dirty="0" err="1"/>
              <a:t>Altri</a:t>
            </a:r>
            <a:r>
              <a:rPr lang="en-US" sz="2000" dirty="0"/>
              <a:t> </a:t>
            </a:r>
            <a:r>
              <a:rPr lang="en-US" sz="2000" dirty="0" err="1"/>
              <a:t>anelli</a:t>
            </a:r>
            <a:r>
              <a:rPr lang="en-US" sz="2000" dirty="0"/>
              <a:t> </a:t>
            </a:r>
            <a:r>
              <a:rPr lang="en-US" sz="2000" dirty="0" err="1"/>
              <a:t>particolari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10a </a:t>
            </a:r>
            <a:r>
              <a:rPr lang="en-US" sz="2000" dirty="0" err="1"/>
              <a:t>Lessico_iperonimi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10b </a:t>
            </a:r>
            <a:r>
              <a:rPr lang="en-US" sz="2000" dirty="0" err="1"/>
              <a:t>Lessico_sinonimi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10c </a:t>
            </a:r>
            <a:r>
              <a:rPr lang="en-US" sz="2000" dirty="0" err="1"/>
              <a:t>Lessico_le</a:t>
            </a:r>
            <a:r>
              <a:rPr lang="en-US" sz="2000" dirty="0"/>
              <a:t> </a:t>
            </a:r>
            <a:r>
              <a:rPr lang="en-US" sz="2000" dirty="0" err="1"/>
              <a:t>perifrasi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11. Da </a:t>
            </a:r>
            <a:r>
              <a:rPr lang="en-US" sz="2000" dirty="0" err="1"/>
              <a:t>enunciato</a:t>
            </a:r>
            <a:r>
              <a:rPr lang="en-US" sz="2000" dirty="0"/>
              <a:t> a </a:t>
            </a:r>
            <a:r>
              <a:rPr lang="en-US" sz="2000" dirty="0" err="1"/>
              <a:t>enunciato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12. La </a:t>
            </a:r>
            <a:r>
              <a:rPr lang="en-US" sz="2000" dirty="0" err="1"/>
              <a:t>punteggiatura</a:t>
            </a:r>
            <a:r>
              <a:rPr lang="en-US" sz="2000" dirty="0"/>
              <a:t>: </a:t>
            </a:r>
            <a:r>
              <a:rPr lang="en-US" sz="2000" dirty="0" err="1"/>
              <a:t>riassunto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2078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documento, Carattere&#10;&#10;Descrizione generata automaticamente">
            <a:extLst>
              <a:ext uri="{FF2B5EF4-FFF2-40B4-BE49-F238E27FC236}">
                <a16:creationId xmlns:a16="http://schemas.microsoft.com/office/drawing/2014/main" id="{147641D1-2C73-3A99-D164-F5789C76E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2226" r="3057" b="14300"/>
          <a:stretch/>
        </p:blipFill>
        <p:spPr>
          <a:xfrm>
            <a:off x="3516337" y="133983"/>
            <a:ext cx="5159326" cy="67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1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documento, lettera&#10;&#10;Descrizione generata automaticamente">
            <a:extLst>
              <a:ext uri="{FF2B5EF4-FFF2-40B4-BE49-F238E27FC236}">
                <a16:creationId xmlns:a16="http://schemas.microsoft.com/office/drawing/2014/main" id="{E133CE3D-1F87-3FD6-11D9-8E19E14F9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4851" r="6044" b="21651"/>
          <a:stretch/>
        </p:blipFill>
        <p:spPr>
          <a:xfrm>
            <a:off x="3205842" y="0"/>
            <a:ext cx="578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97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lettera&#10;&#10;Descrizione generata automaticamente">
            <a:extLst>
              <a:ext uri="{FF2B5EF4-FFF2-40B4-BE49-F238E27FC236}">
                <a16:creationId xmlns:a16="http://schemas.microsoft.com/office/drawing/2014/main" id="{17D870A9-AA82-A87A-C1D1-3967966B3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5900" r="6816" b="6951"/>
          <a:stretch/>
        </p:blipFill>
        <p:spPr>
          <a:xfrm>
            <a:off x="3740995" y="0"/>
            <a:ext cx="4710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30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documento, lettera&#10;&#10;Descrizione generata automaticamente">
            <a:extLst>
              <a:ext uri="{FF2B5EF4-FFF2-40B4-BE49-F238E27FC236}">
                <a16:creationId xmlns:a16="http://schemas.microsoft.com/office/drawing/2014/main" id="{E9895663-F89E-5934-9AE0-7D0366BEF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4851" r="5926" b="9051"/>
          <a:stretch/>
        </p:blipFill>
        <p:spPr>
          <a:xfrm>
            <a:off x="3735524" y="8005"/>
            <a:ext cx="4720952" cy="68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3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7266F-3490-1AB7-9A61-7F63C89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Architettura</a:t>
            </a:r>
            <a:r>
              <a:rPr lang="en-GB" b="1" dirty="0"/>
              <a:t> </a:t>
            </a:r>
            <a:r>
              <a:rPr lang="en-GB" b="1" dirty="0" err="1"/>
              <a:t>semantica</a:t>
            </a:r>
            <a:r>
              <a:rPr lang="en-GB" b="1" dirty="0"/>
              <a:t> del testo:</a:t>
            </a:r>
            <a:br>
              <a:rPr lang="en-GB" b="1" dirty="0"/>
            </a:br>
            <a:r>
              <a:rPr lang="en-GB" b="1" dirty="0" err="1"/>
              <a:t>unità</a:t>
            </a:r>
            <a:r>
              <a:rPr lang="en-GB" b="1" dirty="0"/>
              <a:t>, </a:t>
            </a:r>
            <a:r>
              <a:rPr lang="en-GB" b="1" dirty="0" err="1"/>
              <a:t>gerarchie</a:t>
            </a:r>
            <a:r>
              <a:rPr lang="en-GB" b="1" dirty="0"/>
              <a:t>, </a:t>
            </a:r>
            <a:r>
              <a:rPr lang="en-GB" b="1" dirty="0" err="1"/>
              <a:t>connessioni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485CC-FCDF-CBBC-D002-729F8A5A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278"/>
            <a:ext cx="52578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it-CH" sz="2200" b="1" kern="1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it-CH" b="1" kern="100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it-CH" b="1" kern="100" dirty="0">
                <a:effectLst/>
              </a:rPr>
              <a:t>Unità</a:t>
            </a:r>
          </a:p>
          <a:p>
            <a:pPr marL="46575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it-CH" kern="100" dirty="0">
                <a:effectLst/>
              </a:rPr>
              <a:t>movimento testuale</a:t>
            </a:r>
            <a:endParaRPr lang="it-CH" kern="100" dirty="0"/>
          </a:p>
          <a:p>
            <a:pPr marL="46575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it-CH" kern="100" dirty="0"/>
              <a:t>e</a:t>
            </a:r>
            <a:r>
              <a:rPr lang="it-CH" kern="100" dirty="0">
                <a:effectLst/>
              </a:rPr>
              <a:t>nunciato</a:t>
            </a:r>
          </a:p>
          <a:p>
            <a:pPr marL="46575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it-CH" kern="100" dirty="0">
                <a:effectLst/>
              </a:rPr>
              <a:t>unità informativa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CH" sz="1900" u="sng" kern="1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it-CH" sz="1800" kern="100" dirty="0">
              <a:effectLst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1A166CC-94B4-53D8-B4B2-3E7BE7B4F5CE}"/>
              </a:ext>
            </a:extLst>
          </p:cNvPr>
          <p:cNvSpPr txBox="1">
            <a:spLocks/>
          </p:cNvSpPr>
          <p:nvPr/>
        </p:nvSpPr>
        <p:spPr>
          <a:xfrm>
            <a:off x="6096000" y="1953278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it-CH" sz="2200" b="1" kern="100" dirty="0"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it-CH" b="1" kern="100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it-CH" b="1" kern="100" dirty="0">
                <a:effectLst/>
              </a:rPr>
              <a:t>Piani di strutturazione del testo</a:t>
            </a:r>
            <a:endParaRPr lang="it-CH" kern="100" dirty="0">
              <a:effectLst/>
            </a:endParaRPr>
          </a:p>
          <a:p>
            <a:pPr marL="46575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it-CH" kern="100" dirty="0">
                <a:effectLst/>
              </a:rPr>
              <a:t>tematico-referenziale</a:t>
            </a:r>
          </a:p>
          <a:p>
            <a:pPr marL="46575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it-CH" kern="100" dirty="0">
                <a:effectLst/>
              </a:rPr>
              <a:t>logico-argomentativo</a:t>
            </a:r>
          </a:p>
          <a:p>
            <a:pPr marL="46575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it-CH" kern="100" dirty="0">
                <a:effectLst/>
              </a:rPr>
              <a:t>enunciativo-polifonico</a:t>
            </a:r>
            <a:endParaRPr lang="it-IT" sz="3200" dirty="0"/>
          </a:p>
          <a:p>
            <a:pPr>
              <a:spcAft>
                <a:spcPts val="600"/>
              </a:spcAft>
            </a:pPr>
            <a:endParaRPr lang="it-CH" sz="2000" u="sng" kern="1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it-CH" sz="1800" kern="100" dirty="0"/>
          </a:p>
        </p:txBody>
      </p:sp>
    </p:spTree>
    <p:extLst>
      <p:ext uri="{BB962C8B-B14F-4D97-AF65-F5344CB8AC3E}">
        <p14:creationId xmlns:p14="http://schemas.microsoft.com/office/powerpoint/2010/main" val="960005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documento, lettera&#10;&#10;Descrizione generata automaticamente">
            <a:extLst>
              <a:ext uri="{FF2B5EF4-FFF2-40B4-BE49-F238E27FC236}">
                <a16:creationId xmlns:a16="http://schemas.microsoft.com/office/drawing/2014/main" id="{97EC1CBB-3788-824E-DDB3-EDC0C00C6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4850" r="5926" b="10101"/>
          <a:stretch/>
        </p:blipFill>
        <p:spPr>
          <a:xfrm>
            <a:off x="3640666" y="0"/>
            <a:ext cx="491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91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schermata, lettera, Sito Web&#10;&#10;Descrizione generata automaticamente">
            <a:extLst>
              <a:ext uri="{FF2B5EF4-FFF2-40B4-BE49-F238E27FC236}">
                <a16:creationId xmlns:a16="http://schemas.microsoft.com/office/drawing/2014/main" id="{E5665464-5446-B104-394F-4392FAFDD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b="51152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294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DA1B98-EFA2-D12F-8C85-9EC4D4FD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/>
              <a:t>Un 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8805BD-2951-4CCD-9329-602EE150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CH" sz="2800" b="1" dirty="0">
                <a:effectLst/>
              </a:rPr>
              <a:t>1.</a:t>
            </a:r>
            <a:r>
              <a:rPr lang="it-CH" sz="2800" dirty="0">
                <a:effectLst/>
              </a:rPr>
              <a:t> Ha alle spalle una ventina d’anni di pesante gavetta politica ed </a:t>
            </a:r>
            <a:r>
              <a:rPr lang="it-CH" sz="2800" dirty="0"/>
              <a:t>è </a:t>
            </a:r>
            <a:r>
              <a:rPr lang="it-CH" sz="2800" dirty="0">
                <a:effectLst/>
              </a:rPr>
              <a:t>l’unica donna attraente che militava in Forza Italia di cui non si </a:t>
            </a:r>
            <a:r>
              <a:rPr lang="it-CH" sz="2800" dirty="0"/>
              <a:t>è</a:t>
            </a:r>
            <a:r>
              <a:rPr lang="it-CH" sz="2800" dirty="0">
                <a:effectLst/>
              </a:rPr>
              <a:t> mai chiacchierato e alla quale non </a:t>
            </a:r>
            <a:r>
              <a:rPr lang="it-CH" sz="2800" dirty="0"/>
              <a:t>è </a:t>
            </a:r>
            <a:r>
              <a:rPr lang="it-CH" sz="2800" dirty="0">
                <a:effectLst/>
              </a:rPr>
              <a:t>mai stata attribuita una qualche liason [sic] con Silvio Berlusconi. </a:t>
            </a:r>
            <a:r>
              <a:rPr lang="it-CH" sz="2800" b="1" dirty="0">
                <a:effectLst/>
              </a:rPr>
              <a:t>2.</a:t>
            </a:r>
            <a:r>
              <a:rPr lang="it-CH" sz="2800" dirty="0">
                <a:effectLst/>
              </a:rPr>
              <a:t> Eppure Beatrice Lorenzin, classe 1971, deputata del Nuovo centrodestra, madre di due gemelli, Francesco e Lavinia, ministra della salute dal 2013, non è mai piaciuta troppo alle donne di sinistra. </a:t>
            </a:r>
            <a:r>
              <a:rPr lang="it-CH" sz="2800" b="1" dirty="0">
                <a:effectLst/>
              </a:rPr>
              <a:t>3.</a:t>
            </a:r>
            <a:r>
              <a:rPr lang="it-CH" sz="2800" dirty="0">
                <a:effectLst/>
              </a:rPr>
              <a:t> Colpa di alcune sue gaffes, come quella della campagna a favore della fertilità, che colpevolizzava chi non ha avuto o non ha voluto avere figli. </a:t>
            </a:r>
            <a:r>
              <a:rPr lang="it-CH" sz="2800" b="1" dirty="0">
                <a:effectLst/>
              </a:rPr>
              <a:t>4.</a:t>
            </a:r>
            <a:r>
              <a:rPr lang="it-CH" sz="2800" dirty="0">
                <a:effectLst/>
              </a:rPr>
              <a:t> E colpa anche di sue certe prese di posizione. </a:t>
            </a:r>
            <a:r>
              <a:rPr lang="it-CH" sz="2800" b="1" dirty="0">
                <a:effectLst/>
              </a:rPr>
              <a:t>5.</a:t>
            </a:r>
            <a:r>
              <a:rPr lang="it-CH" sz="2800" dirty="0">
                <a:effectLst/>
              </a:rPr>
              <a:t> L’offensiva contro l’utero in affitto, da lei considerato addirittura un reato da punire. </a:t>
            </a:r>
            <a:r>
              <a:rPr lang="it-CH" sz="2800" b="1" dirty="0">
                <a:effectLst/>
              </a:rPr>
              <a:t>6.</a:t>
            </a:r>
            <a:r>
              <a:rPr lang="it-CH" sz="2800" dirty="0">
                <a:effectLst/>
              </a:rPr>
              <a:t> O la contrarietà alla stepchild adoption, tema, questo, su cui ha avuto un duro scontro con Monica Cirinnà, madrina delle “Unioni civili”. </a:t>
            </a:r>
            <a:r>
              <a:rPr lang="it-CH" sz="2800" b="1" dirty="0">
                <a:effectLst/>
              </a:rPr>
              <a:t>7.</a:t>
            </a:r>
            <a:r>
              <a:rPr lang="it-CH" sz="2800" dirty="0">
                <a:effectLst/>
              </a:rPr>
              <a:t> Ma Lorenzin, nonostante le polemiche e gli errori, piace molto ai medici che non indossano la casacca politica sopra il camice.</a:t>
            </a:r>
          </a:p>
          <a:p>
            <a:pPr algn="r">
              <a:lnSpc>
                <a:spcPct val="100000"/>
              </a:lnSpc>
            </a:pPr>
            <a:endParaRPr lang="it-CH" sz="2800" dirty="0"/>
          </a:p>
          <a:p>
            <a:pPr marL="0" indent="0" algn="r">
              <a:lnSpc>
                <a:spcPct val="100000"/>
              </a:lnSpc>
              <a:buNone/>
            </a:pPr>
            <a:r>
              <a:rPr lang="it-CH" sz="2800" dirty="0">
                <a:effectLst/>
              </a:rPr>
              <a:t>(</a:t>
            </a:r>
            <a:r>
              <a:rPr lang="it-CH" sz="2800" i="1" dirty="0">
                <a:effectLst/>
              </a:rPr>
              <a:t>Io Donna</a:t>
            </a:r>
            <a:r>
              <a:rPr lang="it-CH" sz="2800" dirty="0">
                <a:effectLst/>
              </a:rPr>
              <a:t>, 14 febbraio 2017) </a:t>
            </a:r>
            <a:endParaRPr lang="it-CH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643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171598-2755-9E94-A693-99A52F46D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2046986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Punteggiatura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Due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funzioni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comunicative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Interazione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illocutiva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Strutturazione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semantica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testo</a:t>
            </a:r>
            <a:endParaRPr lang="en-US" sz="20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ocesso 5">
            <a:extLst>
              <a:ext uri="{FF2B5EF4-FFF2-40B4-BE49-F238E27FC236}">
                <a16:creationId xmlns:a16="http://schemas.microsoft.com/office/drawing/2014/main" id="{D53450B4-3EC3-50C1-A864-478ECEC2478A}"/>
              </a:ext>
            </a:extLst>
          </p:cNvPr>
          <p:cNvSpPr/>
          <p:nvPr/>
        </p:nvSpPr>
        <p:spPr>
          <a:xfrm>
            <a:off x="3718560" y="5515642"/>
            <a:ext cx="4754880" cy="45719"/>
          </a:xfrm>
          <a:prstGeom prst="flowChartProcess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10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171598-2755-9E94-A693-99A52F46D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2046986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 dirty="0" err="1">
                <a:latin typeface="+mj-lt"/>
                <a:ea typeface="+mj-ea"/>
                <a:cs typeface="+mj-cs"/>
              </a:rPr>
              <a:t>Punteggiatura</a:t>
            </a:r>
            <a:r>
              <a:rPr lang="en-US" sz="6600" b="1" dirty="0"/>
              <a:t> e </a:t>
            </a:r>
            <a:r>
              <a:rPr lang="en-US" sz="6600" b="1" kern="1200" dirty="0" err="1">
                <a:latin typeface="+mj-lt"/>
                <a:ea typeface="+mj-ea"/>
                <a:cs typeface="+mj-cs"/>
              </a:rPr>
              <a:t>prosodia</a:t>
            </a:r>
            <a:endParaRPr lang="en-US" sz="66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ocesso 5">
            <a:extLst>
              <a:ext uri="{FF2B5EF4-FFF2-40B4-BE49-F238E27FC236}">
                <a16:creationId xmlns:a16="http://schemas.microsoft.com/office/drawing/2014/main" id="{D53450B4-3EC3-50C1-A864-478ECEC2478A}"/>
              </a:ext>
            </a:extLst>
          </p:cNvPr>
          <p:cNvSpPr/>
          <p:nvPr/>
        </p:nvSpPr>
        <p:spPr>
          <a:xfrm>
            <a:off x="3718560" y="5515642"/>
            <a:ext cx="4754880" cy="45719"/>
          </a:xfrm>
          <a:prstGeom prst="flowChartProcess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171598-2755-9E94-A693-99A52F46D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2046986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 dirty="0" err="1">
                <a:latin typeface="+mj-lt"/>
                <a:ea typeface="+mj-ea"/>
                <a:cs typeface="+mj-cs"/>
              </a:rPr>
              <a:t>Punteggiatura</a:t>
            </a:r>
            <a:r>
              <a:rPr lang="en-US" sz="6600" b="1" dirty="0"/>
              <a:t> e </a:t>
            </a:r>
            <a:r>
              <a:rPr lang="en-US" sz="6600" b="1" kern="1200" dirty="0" err="1">
                <a:latin typeface="+mj-lt"/>
                <a:ea typeface="+mj-ea"/>
                <a:cs typeface="+mj-cs"/>
              </a:rPr>
              <a:t>sintassi</a:t>
            </a:r>
            <a:endParaRPr lang="en-US" sz="66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ocesso 5">
            <a:extLst>
              <a:ext uri="{FF2B5EF4-FFF2-40B4-BE49-F238E27FC236}">
                <a16:creationId xmlns:a16="http://schemas.microsoft.com/office/drawing/2014/main" id="{D53450B4-3EC3-50C1-A864-478ECEC2478A}"/>
              </a:ext>
            </a:extLst>
          </p:cNvPr>
          <p:cNvSpPr/>
          <p:nvPr/>
        </p:nvSpPr>
        <p:spPr>
          <a:xfrm>
            <a:off x="3718560" y="5515642"/>
            <a:ext cx="4754880" cy="45719"/>
          </a:xfrm>
          <a:prstGeom prst="flowChartProcess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24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0CEA75-164D-C4C9-D440-227CCBC2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err="1"/>
              <a:t>Punteggiatura</a:t>
            </a:r>
            <a:r>
              <a:rPr lang="en-GB" sz="4800" b="1" dirty="0"/>
              <a:t> e </a:t>
            </a:r>
            <a:r>
              <a:rPr lang="en-GB" sz="4800" b="1" dirty="0" err="1"/>
              <a:t>sintassi</a:t>
            </a:r>
            <a:endParaRPr lang="it-IT" sz="4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C907BD-8287-AD2B-3588-83C85D8AF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4585"/>
            <a:ext cx="10515600" cy="3952378"/>
          </a:xfrm>
        </p:spPr>
        <p:txBody>
          <a:bodyPr/>
          <a:lstStyle/>
          <a:p>
            <a:pPr marL="525463" indent="-514350" algn="just">
              <a:lnSpc>
                <a:spcPct val="200000"/>
              </a:lnSpc>
              <a:buAutoNum type="arabicPeriod"/>
            </a:pPr>
            <a:r>
              <a:rPr lang="en-GB" sz="2800" dirty="0"/>
              <a:t>La </a:t>
            </a:r>
            <a:r>
              <a:rPr lang="en-GB" sz="2800" dirty="0" err="1"/>
              <a:t>punteggiatura</a:t>
            </a:r>
            <a:r>
              <a:rPr lang="en-GB" sz="2800" dirty="0"/>
              <a:t> </a:t>
            </a:r>
            <a:r>
              <a:rPr lang="en-GB" sz="2800" dirty="0" err="1"/>
              <a:t>invitata</a:t>
            </a:r>
            <a:r>
              <a:rPr lang="en-GB" sz="2800" dirty="0"/>
              <a:t> (non </a:t>
            </a:r>
            <a:r>
              <a:rPr lang="en-GB" sz="2800" dirty="0" err="1"/>
              <a:t>regole</a:t>
            </a:r>
            <a:r>
              <a:rPr lang="en-GB" sz="2800" dirty="0"/>
              <a:t>, ma </a:t>
            </a:r>
            <a:r>
              <a:rPr lang="en-GB" sz="2800" dirty="0" err="1"/>
              <a:t>regolarità</a:t>
            </a:r>
            <a:r>
              <a:rPr lang="en-GB" sz="2800" dirty="0"/>
              <a:t>)</a:t>
            </a:r>
          </a:p>
          <a:p>
            <a:pPr marL="525463" indent="-514350" algn="just">
              <a:lnSpc>
                <a:spcPct val="200000"/>
              </a:lnSpc>
              <a:buAutoNum type="arabicPeriod"/>
            </a:pPr>
            <a:r>
              <a:rPr lang="en-GB" sz="2800" dirty="0"/>
              <a:t>La </a:t>
            </a:r>
            <a:r>
              <a:rPr lang="en-GB" sz="2800" dirty="0" err="1"/>
              <a:t>punteggiatura</a:t>
            </a:r>
            <a:r>
              <a:rPr lang="en-GB" sz="2800" dirty="0"/>
              <a:t> </a:t>
            </a:r>
            <a:r>
              <a:rPr lang="en-GB" sz="2800" dirty="0" err="1"/>
              <a:t>facoltativa</a:t>
            </a:r>
            <a:endParaRPr lang="en-GB" sz="2800" dirty="0"/>
          </a:p>
          <a:p>
            <a:pPr marL="468313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GB" sz="2800" dirty="0"/>
              <a:t>La </a:t>
            </a:r>
            <a:r>
              <a:rPr lang="en-GB" sz="2800" dirty="0" err="1"/>
              <a:t>punteggiatura</a:t>
            </a:r>
            <a:r>
              <a:rPr lang="en-GB" sz="2800" dirty="0"/>
              <a:t> </a:t>
            </a:r>
            <a:r>
              <a:rPr lang="en-GB" sz="2800" dirty="0" err="1"/>
              <a:t>antisintattica</a:t>
            </a:r>
            <a:r>
              <a:rPr lang="en-GB" sz="2800" dirty="0"/>
              <a:t>/</a:t>
            </a:r>
            <a:r>
              <a:rPr lang="en-GB" sz="2800" dirty="0" err="1"/>
              <a:t>creativa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2442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171598-2755-9E94-A693-99A52F46D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2046986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 err="1"/>
              <a:t>Punteggiatura</a:t>
            </a:r>
            <a:r>
              <a:rPr lang="en-US" sz="6000" b="1" dirty="0"/>
              <a:t>,</a:t>
            </a:r>
            <a:br>
              <a:rPr lang="en-US" sz="6000" b="1" dirty="0"/>
            </a:br>
            <a:r>
              <a:rPr lang="en-US" sz="6000" b="1" dirty="0"/>
              <a:t>tipi di testo, </a:t>
            </a:r>
            <a:r>
              <a:rPr lang="en-US" sz="6000" b="1" dirty="0" err="1"/>
              <a:t>generi</a:t>
            </a:r>
            <a:r>
              <a:rPr lang="en-US" sz="6000" b="1" dirty="0"/>
              <a:t> </a:t>
            </a:r>
            <a:r>
              <a:rPr lang="en-US" sz="6000" b="1" dirty="0" err="1"/>
              <a:t>testuali</a:t>
            </a:r>
            <a:endParaRPr lang="en-US" sz="60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ocesso 5">
            <a:extLst>
              <a:ext uri="{FF2B5EF4-FFF2-40B4-BE49-F238E27FC236}">
                <a16:creationId xmlns:a16="http://schemas.microsoft.com/office/drawing/2014/main" id="{D53450B4-3EC3-50C1-A864-478ECEC2478A}"/>
              </a:ext>
            </a:extLst>
          </p:cNvPr>
          <p:cNvSpPr/>
          <p:nvPr/>
        </p:nvSpPr>
        <p:spPr>
          <a:xfrm>
            <a:off x="3718560" y="5515642"/>
            <a:ext cx="4754880" cy="45719"/>
          </a:xfrm>
          <a:prstGeom prst="flowChartProcess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297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1447</Words>
  <Application>Microsoft Office PowerPoint</Application>
  <PresentationFormat>Breitbild</PresentationFormat>
  <Paragraphs>129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Calibri,Italic</vt:lpstr>
      <vt:lpstr>Helvetica</vt:lpstr>
      <vt:lpstr>Wingdings</vt:lpstr>
      <vt:lpstr>Tema di Office</vt:lpstr>
      <vt:lpstr>PowerPoint-Präsentation</vt:lpstr>
      <vt:lpstr>Architettura semantica del testo: unità, gerarchie, connessioni</vt:lpstr>
      <vt:lpstr>Architettura semantica del testo: unità, gerarchie, connessioni</vt:lpstr>
      <vt:lpstr>Un esempio</vt:lpstr>
      <vt:lpstr>Punteggiatura Due funzioni comunicative 1. Interazione illocutiva 2. Strutturazione semantica del testo</vt:lpstr>
      <vt:lpstr>Punteggiatura e prosodia</vt:lpstr>
      <vt:lpstr>Punteggiatura e sintassi</vt:lpstr>
      <vt:lpstr>Punteggiatura e sintassi</vt:lpstr>
      <vt:lpstr>Punteggiatura, tipi di testo, generi testuali</vt:lpstr>
      <vt:lpstr>A modo di esemplificazione Il caso del punto e il caso della virgola</vt:lpstr>
      <vt:lpstr>Il punto. Usi standard</vt:lpstr>
      <vt:lpstr>Il punto. Usi antisintattici/creativi</vt:lpstr>
      <vt:lpstr>La virgola La virgola che apre e che chiude, e la virgola seriale (la virgola doppia e la virgola semplice)</vt:lpstr>
      <vt:lpstr>La virgola invitata dalla sintassi</vt:lpstr>
      <vt:lpstr>La virgola facoltativa</vt:lpstr>
      <vt:lpstr>La virgola antisintattica/creativa</vt:lpstr>
      <vt:lpstr>Uno sguardo a una grammatica recente della Svizzera italiana</vt:lpstr>
      <vt:lpstr>A. Moretti/N. Selvitella/N. Cannavò, Per fare il punto. Un manuale di riflessione sulla lingua in prospettiva valenziale, Pregassona, Fontana Print SA, 2022</vt:lpstr>
      <vt:lpstr>La sintassi: la struttura della frase</vt:lpstr>
      <vt:lpstr>La sintassi: la struttura della frase</vt:lpstr>
      <vt:lpstr>PowerPoint-Präsentation</vt:lpstr>
      <vt:lpstr>PowerPoint-Präsentation</vt:lpstr>
      <vt:lpstr>PowerPoint-Präsentation</vt:lpstr>
      <vt:lpstr>PowerPoint-Präsentation</vt:lpstr>
      <vt:lpstr>Le schede sul testo, prima media 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Fondazione e Composizione Consiglio Direttivo</dc:title>
  <dc:creator>segreteria</dc:creator>
  <cp:lastModifiedBy>Angela Ferrari</cp:lastModifiedBy>
  <cp:revision>164</cp:revision>
  <dcterms:created xsi:type="dcterms:W3CDTF">2020-12-01T12:28:58Z</dcterms:created>
  <dcterms:modified xsi:type="dcterms:W3CDTF">2023-10-23T08:34:09Z</dcterms:modified>
</cp:coreProperties>
</file>